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39"/>
  </p:notesMasterIdLst>
  <p:sldIdLst>
    <p:sldId id="256" r:id="rId3"/>
    <p:sldId id="281" r:id="rId4"/>
    <p:sldId id="261" r:id="rId5"/>
    <p:sldId id="265" r:id="rId6"/>
    <p:sldId id="268" r:id="rId7"/>
    <p:sldId id="269" r:id="rId8"/>
    <p:sldId id="271" r:id="rId9"/>
    <p:sldId id="272" r:id="rId10"/>
    <p:sldId id="273" r:id="rId11"/>
    <p:sldId id="274" r:id="rId12"/>
    <p:sldId id="285" r:id="rId13"/>
    <p:sldId id="282" r:id="rId14"/>
    <p:sldId id="283" r:id="rId15"/>
    <p:sldId id="284" r:id="rId16"/>
    <p:sldId id="278" r:id="rId17"/>
    <p:sldId id="279" r:id="rId18"/>
    <p:sldId id="280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7" r:id="rId30"/>
    <p:sldId id="296" r:id="rId31"/>
    <p:sldId id="275" r:id="rId32"/>
    <p:sldId id="276" r:id="rId33"/>
    <p:sldId id="277" r:id="rId34"/>
    <p:sldId id="298" r:id="rId35"/>
    <p:sldId id="299" r:id="rId36"/>
    <p:sldId id="264" r:id="rId37"/>
    <p:sldId id="300" r:id="rId38"/>
  </p:sldIdLst>
  <p:sldSz cx="12192000" cy="6858000"/>
  <p:notesSz cx="6858000" cy="9144000"/>
  <p:embeddedFontLst>
    <p:embeddedFont>
      <p:font typeface="Arial Black" panose="020B0A04020102020204" pitchFamily="34" charset="0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Montserrat" panose="00000500000000000000" pitchFamily="2" charset="-52"/>
      <p:regular r:id="rId47"/>
      <p:bold r:id="rId48"/>
      <p:italic r:id="rId49"/>
      <p:boldItalic r:id="rId50"/>
    </p:embeddedFont>
    <p:embeddedFont>
      <p:font typeface="Montserrat Medium" panose="00000600000000000000" pitchFamily="2" charset="-52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Титульный лист" id="{BA68183C-7045-438B-AB33-C2D76C44A40C}">
          <p14:sldIdLst>
            <p14:sldId id="256"/>
          </p14:sldIdLst>
        </p14:section>
        <p14:section name="СОДЕРЖАНИЕ" id="{0475B66D-43F7-4BF7-9402-94CB869AC4B3}">
          <p14:sldIdLst>
            <p14:sldId id="281"/>
          </p14:sldIdLst>
        </p14:section>
        <p14:section name="Практическое задание № 1. Входные данные для тестирования bumbleby.ru (qa.neap.site)" id="{A8EC0B89-4935-47C7-8C60-BDCB0096FE00}">
          <p14:sldIdLst>
            <p14:sldId id="261"/>
            <p14:sldId id="265"/>
            <p14:sldId id="268"/>
            <p14:sldId id="269"/>
          </p14:sldIdLst>
        </p14:section>
        <p14:section name="Практическое задание № 2. Виды тестирования платформы bumbleby.ru (qa.neap.site)" id="{4776A99C-23D0-4127-B5DF-8E075E859CA6}">
          <p14:sldIdLst>
            <p14:sldId id="271"/>
            <p14:sldId id="272"/>
            <p14:sldId id="273"/>
            <p14:sldId id="274"/>
          </p14:sldIdLst>
        </p14:section>
        <p14:section name="Практическое задание № 3. Тестовая документация платформы bumbleby.ru (qa.neap.site)" id="{308165B5-A8B0-41D6-8FF8-0974E4DFA7AB}">
          <p14:sldIdLst>
            <p14:sldId id="285"/>
            <p14:sldId id="282"/>
            <p14:sldId id="283"/>
            <p14:sldId id="284"/>
            <p14:sldId id="278"/>
            <p14:sldId id="279"/>
            <p14:sldId id="280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  <p14:sldId id="296"/>
            <p14:sldId id="275"/>
          </p14:sldIdLst>
        </p14:section>
        <p14:section name="Практическое задание № 4. Виды тестирования платформы bumbleby.ru (qa.neap.site)" id="{17F63E21-194F-4E6B-8AA1-4A256F176F95}">
          <p14:sldIdLst>
            <p14:sldId id="276"/>
          </p14:sldIdLst>
        </p14:section>
        <p14:section name="Практическое задание № 5. Виды тестирования платформы bumbleby.ru (qa.neap.site)" id="{1003CE46-F27A-4092-892F-FB96D9752C4B}">
          <p14:sldIdLst>
            <p14:sldId id="277"/>
            <p14:sldId id="298"/>
            <p14:sldId id="299"/>
          </p14:sldIdLst>
        </p14:section>
        <p14:section name="Заключение" id="{E4F9A5B5-4699-4992-8860-27CDC9FF7961}">
          <p14:sldIdLst>
            <p14:sldId id="264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5272">
          <p15:clr>
            <a:srgbClr val="A4A3A4"/>
          </p15:clr>
        </p15:guide>
        <p15:guide id="3" pos="426">
          <p15:clr>
            <a:srgbClr val="9AA0A6"/>
          </p15:clr>
        </p15:guide>
        <p15:guide id="4" orient="horz" pos="425">
          <p15:clr>
            <a:srgbClr val="9AA0A6"/>
          </p15:clr>
        </p15:guide>
        <p15:guide id="5" orient="horz" pos="3895">
          <p15:clr>
            <a:srgbClr val="9AA0A6"/>
          </p15:clr>
        </p15:guide>
        <p15:guide id="6" pos="7226">
          <p15:clr>
            <a:srgbClr val="9AA0A6"/>
          </p15:clr>
        </p15:guide>
        <p15:guide id="7" pos="2835">
          <p15:clr>
            <a:srgbClr val="9AA0A6"/>
          </p15:clr>
        </p15:guide>
        <p15:guide id="8" pos="4025">
          <p15:clr>
            <a:srgbClr val="9AA0A6"/>
          </p15:clr>
        </p15:guide>
        <p15:guide id="9" pos="7680">
          <p15:clr>
            <a:srgbClr val="9AA0A6"/>
          </p15:clr>
        </p15:guide>
        <p15:guide id="10" orient="horz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i77X+jmY7XrDTN609z8HCVfs2x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42" y="108"/>
      </p:cViewPr>
      <p:guideLst>
        <p:guide orient="horz" pos="2211"/>
        <p:guide pos="5272"/>
        <p:guide pos="426"/>
        <p:guide orient="horz" pos="425"/>
        <p:guide orient="horz" pos="3895"/>
        <p:guide pos="7226"/>
        <p:guide pos="2835"/>
        <p:guide pos="4025"/>
        <p:guide pos="76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bdf3fa03e_0_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5" name="Google Shape;165;g12bdf3fa03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6278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879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1888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4404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86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427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633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82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835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28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3906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392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7253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674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6553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7747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568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227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4ad956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1c4ad95615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11c4ad95615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35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bdf3fa03e_0_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5" name="Google Shape;165;g12bdf3fa03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34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331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783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628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941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413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1510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f7c4f3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2ef7c4f35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2ef7c4f35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88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2bdf3fa03e_0_103"/>
          <p:cNvSpPr txBox="1">
            <a:spLocks noGrp="1"/>
          </p:cNvSpPr>
          <p:nvPr>
            <p:ph type="title"/>
          </p:nvPr>
        </p:nvSpPr>
        <p:spPr>
          <a:xfrm>
            <a:off x="415599" y="593368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g12bdf3fa03e_0_103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g12bdf3fa03e_0_103"/>
          <p:cNvSpPr txBox="1">
            <a:spLocks noGrp="1"/>
          </p:cNvSpPr>
          <p:nvPr>
            <p:ph type="sldNum" idx="12"/>
          </p:nvPr>
        </p:nvSpPr>
        <p:spPr>
          <a:xfrm>
            <a:off x="11579127" y="6267759"/>
            <a:ext cx="4491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bdf3fa03e_0_1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g12bdf3fa03e_0_15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g12bdf3fa03e_0_15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g12bdf3fa03e_0_1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12bdf3fa03e_0_1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12bdf3fa03e_0_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bdf3fa03e_0_1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12bdf3fa03e_0_16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g12bdf3fa03e_0_1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12bdf3fa03e_0_1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12bdf3fa03e_0_1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bdf3fa03e_0_170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12bdf3fa03e_0_170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g12bdf3fa03e_0_1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12bdf3fa03e_0_1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12bdf3fa03e_0_1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12bdf3fa03e_0_10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12bdf3fa03e_0_1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12bdf3fa03e_0_1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12bdf3fa03e_0_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2bdf3fa03e_0_1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2bdf3fa03e_0_1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g12bdf3fa03e_0_1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12bdf3fa03e_0_1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12bdf3fa03e_0_1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12bdf3fa03e_0_1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12bdf3fa03e_0_1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g12bdf3fa03e_0_1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12bdf3fa03e_0_1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12bdf3fa03e_0_1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2bdf3fa03e_0_1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12bdf3fa03e_0_1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g12bdf3fa03e_0_1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12bdf3fa03e_0_1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12bdf3fa03e_0_1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2bdf3fa03e_0_1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12bdf3fa03e_0_1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g12bdf3fa03e_0_1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g12bdf3fa03e_0_1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12bdf3fa03e_0_1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12bdf3fa03e_0_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2bdf3fa03e_0_1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12bdf3fa03e_0_1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g12bdf3fa03e_0_1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g12bdf3fa03e_0_1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g12bdf3fa03e_0_1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g12bdf3fa03e_0_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2bdf3fa03e_0_1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12bdf3fa03e_0_1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bdf3fa03e_0_1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12bdf3fa03e_0_1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12bdf3fa03e_0_1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bdf3fa03e_0_1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12bdf3fa03e_0_1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g12bdf3fa03e_0_1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" name="Google Shape;66;g12bdf3fa03e_0_1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12bdf3fa03e_0_1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12bdf3fa03e_0_1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bdf3fa03e_0_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2bdf3fa03e_0_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g12bdf3fa03e_0_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g12bdf3fa03e_0_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g12bdf3fa03e_0_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35.xml"/><Relationship Id="rId3" Type="http://schemas.openxmlformats.org/officeDocument/2006/relationships/slide" Target="slide3.xml"/><Relationship Id="rId21" Type="http://schemas.openxmlformats.org/officeDocument/2006/relationships/image" Target="../media/image70.png"/><Relationship Id="rId7" Type="http://schemas.openxmlformats.org/officeDocument/2006/relationships/image" Target="../media/image310.png"/><Relationship Id="rId25" Type="http://schemas.openxmlformats.org/officeDocument/2006/relationships/slide" Target="slide11.xml"/><Relationship Id="rId2" Type="http://schemas.openxmlformats.org/officeDocument/2006/relationships/image" Target="../media/image2.png"/><Relationship Id="rId20" Type="http://schemas.openxmlformats.org/officeDocument/2006/relationships/slide" Target="slide3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24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6.png"/><Relationship Id="rId23" Type="http://schemas.openxmlformats.org/officeDocument/2006/relationships/slide" Target="slide1.xml"/><Relationship Id="rId10" Type="http://schemas.openxmlformats.org/officeDocument/2006/relationships/image" Target="../media/image410.png"/><Relationship Id="rId4" Type="http://schemas.openxmlformats.org/officeDocument/2006/relationships/image" Target="../media/image210.png"/><Relationship Id="rId9" Type="http://schemas.openxmlformats.org/officeDocument/2006/relationships/slide" Target="slide31.xml"/><Relationship Id="rId14" Type="http://schemas.openxmlformats.org/officeDocument/2006/relationships/image" Target="../media/image510.png"/><Relationship Id="rId22" Type="http://schemas.openxmlformats.org/officeDocument/2006/relationships/slide" Target="slide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emf"/><Relationship Id="rId5" Type="http://schemas.openxmlformats.org/officeDocument/2006/relationships/slide" Target="slide1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slide" Target="slide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slide" Target="slide1.xml"/><Relationship Id="rId4" Type="http://schemas.openxmlformats.org/officeDocument/2006/relationships/image" Target="../media/image6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folders/17P8V3RB_SaXAvD9epaaoZ0xHHUngLAgp?usp=sharing" TargetMode="External"/><Relationship Id="rId13" Type="http://schemas.openxmlformats.org/officeDocument/2006/relationships/hyperlink" Target="https://wa.clck.bar/79654962565" TargetMode="External"/><Relationship Id="rId18" Type="http://schemas.openxmlformats.org/officeDocument/2006/relationships/image" Target="../media/image71.png"/><Relationship Id="rId3" Type="http://schemas.openxmlformats.org/officeDocument/2006/relationships/image" Target="../media/image1.png"/><Relationship Id="rId21" Type="http://schemas.openxmlformats.org/officeDocument/2006/relationships/image" Target="../media/image72.png"/><Relationship Id="rId7" Type="http://schemas.openxmlformats.org/officeDocument/2006/relationships/hyperlink" Target="https://drive.google.com/drive/folders/1ue_HjGJCr9zsZg5aYRHE42ZLz4bZvRzL?usp=sharing" TargetMode="External"/><Relationship Id="rId12" Type="http://schemas.openxmlformats.org/officeDocument/2006/relationships/image" Target="../media/image67.png"/><Relationship Id="rId17" Type="http://schemas.openxmlformats.org/officeDocument/2006/relationships/hyperlink" Target="https://www.facebook.com/denis.belousov.71" TargetMode="Externa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9.png"/><Relationship Id="rId20" Type="http://schemas.openxmlformats.org/officeDocument/2006/relationships/hyperlink" Target="https://github.com/denkbr/QA-Testing/tree/tgu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drive/folders/10KcuCDxbfTPZu08mVu7FRvQGnGM8eZH8?usp=sharing" TargetMode="External"/><Relationship Id="rId11" Type="http://schemas.openxmlformats.org/officeDocument/2006/relationships/hyperlink" Target="https://vk.com/id60341607" TargetMode="External"/><Relationship Id="rId5" Type="http://schemas.openxmlformats.org/officeDocument/2006/relationships/hyperlink" Target="https://drive.google.com/drive/folders/12e11zfarOk3AzXTev_zy5CPIftjwMfW9?usp=sharing" TargetMode="External"/><Relationship Id="rId15" Type="http://schemas.openxmlformats.org/officeDocument/2006/relationships/hyperlink" Target="https://t.me/Denkbr" TargetMode="External"/><Relationship Id="rId10" Type="http://schemas.openxmlformats.org/officeDocument/2006/relationships/image" Target="../media/image66.png"/><Relationship Id="rId19" Type="http://schemas.openxmlformats.org/officeDocument/2006/relationships/slide" Target="slide1.xml"/><Relationship Id="rId4" Type="http://schemas.openxmlformats.org/officeDocument/2006/relationships/hyperlink" Target="https://drive.google.com/drive/folders/1POpAEVmpN7elm4vuNjTRiMcr_IZK9_5M?usp=sharing" TargetMode="External"/><Relationship Id="rId9" Type="http://schemas.openxmlformats.org/officeDocument/2006/relationships/hyperlink" Target="mailto:den.kbr@mail.ru" TargetMode="External"/><Relationship Id="rId14" Type="http://schemas.openxmlformats.org/officeDocument/2006/relationships/image" Target="../media/image68.png"/><Relationship Id="rId22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2bdf3fa03e_0_88"/>
          <p:cNvSpPr txBox="1"/>
          <p:nvPr/>
        </p:nvSpPr>
        <p:spPr>
          <a:xfrm>
            <a:off x="7241524" y="5479181"/>
            <a:ext cx="4719226" cy="103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Выполнил: </a:t>
            </a:r>
            <a:r>
              <a:rPr lang="en-US" sz="2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</a:t>
            </a:r>
            <a:r>
              <a:rPr lang="ru-RU" sz="2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500" b="1" dirty="0">
                <a:solidFill>
                  <a:schemeClr val="tx1"/>
                </a:solidFill>
                <a:latin typeface="Montserrat Medium"/>
              </a:rPr>
              <a:t>Белоусов Д. В.</a:t>
            </a:r>
            <a:br>
              <a:rPr lang="ru-RU" sz="2800" b="1" dirty="0">
                <a:solidFill>
                  <a:schemeClr val="tx1"/>
                </a:solidFill>
                <a:latin typeface="Montserrat Medium"/>
              </a:rPr>
            </a:br>
            <a:r>
              <a:rPr lang="ru-RU" sz="2800" b="1" dirty="0">
                <a:solidFill>
                  <a:schemeClr val="tx1"/>
                </a:solidFill>
                <a:latin typeface="Montserrat Medium"/>
              </a:rPr>
              <a:t>	       </a:t>
            </a:r>
            <a:r>
              <a:rPr lang="ru-RU" sz="2500" dirty="0"/>
              <a:t>ТПО – поток № 812</a:t>
            </a:r>
            <a:endParaRPr sz="2500" dirty="0">
              <a:sym typeface="Calibri"/>
            </a:endParaRPr>
          </a:p>
        </p:txBody>
      </p:sp>
      <p:sp>
        <p:nvSpPr>
          <p:cNvPr id="169" name="Google Shape;169;g12bdf3fa03e_0_88"/>
          <p:cNvSpPr txBox="1"/>
          <p:nvPr/>
        </p:nvSpPr>
        <p:spPr>
          <a:xfrm>
            <a:off x="933746" y="1053479"/>
            <a:ext cx="10324500" cy="98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ru-RU" sz="43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Тестировщик программного обеспечения</a:t>
            </a:r>
            <a:r>
              <a:rPr lang="ru-RU" sz="4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6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2bdf3fa03e_0_88"/>
          <p:cNvSpPr txBox="1"/>
          <p:nvPr/>
        </p:nvSpPr>
        <p:spPr>
          <a:xfrm>
            <a:off x="1007781" y="2034033"/>
            <a:ext cx="9631200" cy="1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0" i="0" u="none" strike="noStrike" cap="none" dirty="0">
                <a:solidFill>
                  <a:srgbClr val="F19E39"/>
                </a:solidFill>
                <a:latin typeface="Arial"/>
                <a:ea typeface="Arial"/>
                <a:cs typeface="Arial"/>
                <a:sym typeface="Arial"/>
              </a:rPr>
              <a:t>Итоговый проект </a:t>
            </a:r>
            <a:br>
              <a:rPr lang="en-US" sz="2700" b="0" i="0" u="none" strike="noStrike" cap="none" dirty="0">
                <a:solidFill>
                  <a:srgbClr val="F19E3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7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ru-RU" sz="2700" dirty="0">
                <a:solidFill>
                  <a:srgbClr val="FF0000"/>
                </a:solidFill>
              </a:rPr>
              <a:t>КОМПЛЕКСНОЕ ТЕСТИРОВАНИЕ ПЛАТФОРМЫ </a:t>
            </a:r>
            <a:r>
              <a:rPr lang="en-US" sz="2700" dirty="0">
                <a:solidFill>
                  <a:srgbClr val="FF0000"/>
                </a:solidFill>
              </a:rPr>
              <a:t>bumbleby.ru(</a:t>
            </a:r>
            <a:r>
              <a:rPr lang="en-US" sz="2700" dirty="0" err="1">
                <a:solidFill>
                  <a:srgbClr val="FF0000"/>
                </a:solidFill>
              </a:rPr>
              <a:t>qa.neap.site</a:t>
            </a:r>
            <a:r>
              <a:rPr lang="en-US" sz="2700" dirty="0">
                <a:solidFill>
                  <a:srgbClr val="FF0000"/>
                </a:solidFill>
              </a:rPr>
              <a:t>)</a:t>
            </a:r>
            <a:r>
              <a:rPr lang="ru-RU" sz="27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24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2bdf3fa03e_0_88"/>
          <p:cNvSpPr txBox="1"/>
          <p:nvPr/>
        </p:nvSpPr>
        <p:spPr>
          <a:xfrm>
            <a:off x="933746" y="653410"/>
            <a:ext cx="9918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20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20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g12bdf3fa03e_0_88"/>
          <p:cNvSpPr txBox="1"/>
          <p:nvPr/>
        </p:nvSpPr>
        <p:spPr>
          <a:xfrm>
            <a:off x="5039610" y="6316639"/>
            <a:ext cx="1567543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 год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8;g12bdf3fa03e_0_88">
            <a:extLst>
              <a:ext uri="{FF2B5EF4-FFF2-40B4-BE49-F238E27FC236}">
                <a16:creationId xmlns:a16="http://schemas.microsoft.com/office/drawing/2014/main" id="{A18AC867-D860-97CD-13E7-82000F6FACC9}"/>
              </a:ext>
            </a:extLst>
          </p:cNvPr>
          <p:cNvSpPr txBox="1"/>
          <p:nvPr/>
        </p:nvSpPr>
        <p:spPr>
          <a:xfrm>
            <a:off x="465166" y="5218411"/>
            <a:ext cx="5127219" cy="598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5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Преподаватель:</a:t>
            </a:r>
            <a:r>
              <a:rPr lang="ru-RU" sz="2500" b="1" dirty="0" err="1">
                <a:solidFill>
                  <a:schemeClr val="tx1"/>
                </a:solidFill>
                <a:latin typeface="Montserrat Medium"/>
              </a:rPr>
              <a:t>Гриненко</a:t>
            </a:r>
            <a:r>
              <a:rPr lang="ru-RU" sz="2500" b="1" dirty="0">
                <a:solidFill>
                  <a:schemeClr val="tx1"/>
                </a:solidFill>
                <a:latin typeface="Montserrat Medium"/>
              </a:rPr>
              <a:t> В. В.</a:t>
            </a:r>
            <a:endParaRPr sz="2500" dirty="0"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E69CA-6E1E-3612-394C-AFF8C7C9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71" y="255039"/>
            <a:ext cx="7639658" cy="6477919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0A85FDE-67E6-FABB-9E86-A238A617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69" y="209319"/>
            <a:ext cx="11986351" cy="6477919"/>
          </a:xfrm>
        </p:spPr>
        <p:txBody>
          <a:bodyPr>
            <a:normAutofit/>
          </a:bodyPr>
          <a:lstStyle/>
          <a:p>
            <a:r>
              <a:rPr lang="ru-RU" sz="2000" b="1" dirty="0" err="1"/>
              <a:t>Майнд</a:t>
            </a:r>
            <a:r>
              <a:rPr lang="ru-RU" sz="2000" b="1" dirty="0"/>
              <a:t>-карта часть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53058-6ED3-3D4A-BDC0-9FEC19B6383D}"/>
              </a:ext>
            </a:extLst>
          </p:cNvPr>
          <p:cNvSpPr txBox="1"/>
          <p:nvPr/>
        </p:nvSpPr>
        <p:spPr>
          <a:xfrm>
            <a:off x="11630724" y="195289"/>
            <a:ext cx="561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10</a:t>
            </a:fld>
            <a:endParaRPr lang="ru-RU" sz="20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7" name="Стрелка: вправо 6">
            <a:hlinkClick r:id="rId3" action="ppaction://hlinksldjump"/>
            <a:extLst>
              <a:ext uri="{FF2B5EF4-FFF2-40B4-BE49-F238E27FC236}">
                <a16:creationId xmlns:a16="http://schemas.microsoft.com/office/drawing/2014/main" id="{04B1AD42-72D0-09C1-6ADC-7CB0E57B0038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17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86475" y="1345791"/>
            <a:ext cx="5842800" cy="51470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u-RU" sz="1600" dirty="0"/>
              <a:t>Чек-лист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0898E-1E40-5D5A-5F45-0067AD4586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2223" y="198227"/>
            <a:ext cx="540000" cy="396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ru-RU" sz="2000" b="1">
                <a:solidFill>
                  <a:schemeClr val="tx1"/>
                </a:solidFill>
              </a:rPr>
              <a:pPr/>
              <a:t>11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421" y="1345791"/>
            <a:ext cx="5841380" cy="51470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u-RU" sz="1600" dirty="0"/>
              <a:t>Чек-лист</a:t>
            </a:r>
            <a:endParaRPr lang="ru-RU" sz="1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75AE5-553E-A7CE-19AB-003AB21A2613}"/>
              </a:ext>
            </a:extLst>
          </p:cNvPr>
          <p:cNvSpPr txBox="1"/>
          <p:nvPr/>
        </p:nvSpPr>
        <p:spPr>
          <a:xfrm>
            <a:off x="437686" y="945681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Чек-лист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DEB715-C520-14BC-08D8-F52608DD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1" y="1752496"/>
            <a:ext cx="5791650" cy="453679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7608B4D-BB56-674C-0EA3-42B554DD5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75" y="1745901"/>
            <a:ext cx="5774500" cy="4491278"/>
          </a:xfrm>
          <a:prstGeom prst="rect">
            <a:avLst/>
          </a:prstGeom>
        </p:spPr>
      </p:pic>
      <p:sp>
        <p:nvSpPr>
          <p:cNvPr id="9" name="Стрелка: вправо 8">
            <a:hlinkClick r:id="rId5" action="ppaction://hlinksldjump"/>
            <a:extLst>
              <a:ext uri="{FF2B5EF4-FFF2-40B4-BE49-F238E27FC236}">
                <a16:creationId xmlns:a16="http://schemas.microsoft.com/office/drawing/2014/main" id="{4FEFA496-DC43-0392-C7EA-23F607243E96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15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76950" y="1345791"/>
            <a:ext cx="5842800" cy="51470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u-RU" sz="1600" dirty="0"/>
              <a:t>Чек-лист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0898E-1E40-5D5A-5F45-0067AD4586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2218" y="200449"/>
            <a:ext cx="540000" cy="396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ru-RU" sz="2000" b="1">
                <a:solidFill>
                  <a:schemeClr val="tx1"/>
                </a:solidFill>
              </a:rPr>
              <a:pPr/>
              <a:t>12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421" y="1345791"/>
            <a:ext cx="5841380" cy="51470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u-RU" sz="1600" dirty="0"/>
              <a:t>Чек-лист</a:t>
            </a:r>
            <a:endParaRPr lang="ru-RU" sz="16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C5902B-CB54-A56D-75EF-610D2BFB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18" y="1740844"/>
            <a:ext cx="5745660" cy="44980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11AD612-3CCE-7DAE-2FEB-9173B05AA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696" y="1740845"/>
            <a:ext cx="5647704" cy="4725300"/>
          </a:xfrm>
          <a:prstGeom prst="rect">
            <a:avLst/>
          </a:prstGeom>
        </p:spPr>
      </p:pic>
      <p:sp>
        <p:nvSpPr>
          <p:cNvPr id="9" name="Стрелка: вправо 8">
            <a:hlinkClick r:id="rId5" action="ppaction://hlinksldjump"/>
            <a:extLst>
              <a:ext uri="{FF2B5EF4-FFF2-40B4-BE49-F238E27FC236}">
                <a16:creationId xmlns:a16="http://schemas.microsoft.com/office/drawing/2014/main" id="{C6370A96-CB0D-4839-B3FC-11B7D4193294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27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76950" y="1345791"/>
            <a:ext cx="5842800" cy="51470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u-RU" sz="1600" dirty="0"/>
              <a:t>Чек-лист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0898E-1E40-5D5A-5F45-0067AD4586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2222" y="204073"/>
            <a:ext cx="540000" cy="396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ru-RU" sz="2000" b="1">
                <a:solidFill>
                  <a:schemeClr val="tx1"/>
                </a:solidFill>
              </a:rPr>
              <a:pPr/>
              <a:t>13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421" y="1345791"/>
            <a:ext cx="5841380" cy="51470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u-RU" sz="1600" dirty="0"/>
              <a:t>Чек-лист</a:t>
            </a:r>
            <a:endParaRPr lang="ru-RU" sz="16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7520AE-2E5D-27C2-F512-4A2E5A75B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" y="1764798"/>
            <a:ext cx="5642516" cy="471013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E25E45-B4FE-9A18-4B31-C2AA2B3F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382" y="1764798"/>
            <a:ext cx="5672541" cy="4762334"/>
          </a:xfrm>
          <a:prstGeom prst="rect">
            <a:avLst/>
          </a:prstGeom>
        </p:spPr>
      </p:pic>
      <p:sp>
        <p:nvSpPr>
          <p:cNvPr id="8" name="Стрелка: вправо 7">
            <a:hlinkClick r:id="rId5" action="ppaction://hlinksldjump"/>
            <a:extLst>
              <a:ext uri="{FF2B5EF4-FFF2-40B4-BE49-F238E27FC236}">
                <a16:creationId xmlns:a16="http://schemas.microsoft.com/office/drawing/2014/main" id="{B8609FC2-2F13-3E3A-A87A-1FD47414B36F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3012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67425" y="1345791"/>
            <a:ext cx="5842800" cy="51470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u-RU" sz="1600" dirty="0"/>
              <a:t>Чек-лист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0898E-1E40-5D5A-5F45-0067AD4586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6735" y="203484"/>
            <a:ext cx="540000" cy="396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ru-RU" sz="2000" b="1">
                <a:solidFill>
                  <a:schemeClr val="tx1"/>
                </a:solidFill>
              </a:rPr>
              <a:pPr/>
              <a:t>14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421" y="1345791"/>
            <a:ext cx="5841380" cy="51470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ru-RU" sz="1600" dirty="0"/>
              <a:t>Чек-лист</a:t>
            </a:r>
            <a:endParaRPr lang="ru-RU" sz="16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8D8993-DC99-63B5-52E6-C3A32922B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764798"/>
            <a:ext cx="5612581" cy="47280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B77A28-2AE4-B066-5D53-5A4AB1D4A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637" y="1787100"/>
            <a:ext cx="5759853" cy="3432806"/>
          </a:xfrm>
          <a:prstGeom prst="rect">
            <a:avLst/>
          </a:prstGeom>
        </p:spPr>
      </p:pic>
      <p:sp>
        <p:nvSpPr>
          <p:cNvPr id="8" name="Стрелка: вправо 7">
            <a:hlinkClick r:id="rId5" action="ppaction://hlinksldjump"/>
            <a:extLst>
              <a:ext uri="{FF2B5EF4-FFF2-40B4-BE49-F238E27FC236}">
                <a16:creationId xmlns:a16="http://schemas.microsoft.com/office/drawing/2014/main" id="{95B86FAC-C879-05EA-135F-E8366B4E03B9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53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429" y="1382751"/>
            <a:ext cx="5584371" cy="5110124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sz="1600" dirty="0"/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382751"/>
            <a:ext cx="5760000" cy="5110124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sz="1600" dirty="0"/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764843B-8273-18C8-4DEB-FDFB7518196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28716" y="203647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15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97E5AA1-1BDC-DB6C-D6DD-1662AA85F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0" y="1862250"/>
            <a:ext cx="5571004" cy="449394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9306EC-12EA-16CA-060D-65933BBAF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88" y="1931332"/>
            <a:ext cx="5684487" cy="4345475"/>
          </a:xfrm>
          <a:prstGeom prst="rect">
            <a:avLst/>
          </a:prstGeom>
        </p:spPr>
      </p:pic>
      <p:sp>
        <p:nvSpPr>
          <p:cNvPr id="8" name="Google Shape;206;g12ef7c4f354_0_6">
            <a:extLst>
              <a:ext uri="{FF2B5EF4-FFF2-40B4-BE49-F238E27FC236}">
                <a16:creationId xmlns:a16="http://schemas.microsoft.com/office/drawing/2014/main" id="{392C6E29-834E-104A-FF19-615AC87AD814}"/>
              </a:ext>
            </a:extLst>
          </p:cNvPr>
          <p:cNvSpPr txBox="1">
            <a:spLocks/>
          </p:cNvSpPr>
          <p:nvPr/>
        </p:nvSpPr>
        <p:spPr>
          <a:xfrm>
            <a:off x="435429" y="817486"/>
            <a:ext cx="2318404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ru-RU" sz="2200" b="1" dirty="0"/>
              <a:t>2. Тест-кейсы</a:t>
            </a:r>
          </a:p>
        </p:txBody>
      </p:sp>
      <p:sp>
        <p:nvSpPr>
          <p:cNvPr id="9" name="Стрелка: вправо 8">
            <a:hlinkClick r:id="rId5" action="ppaction://hlinksldjump"/>
            <a:extLst>
              <a:ext uri="{FF2B5EF4-FFF2-40B4-BE49-F238E27FC236}">
                <a16:creationId xmlns:a16="http://schemas.microsoft.com/office/drawing/2014/main" id="{D2A5A9DA-B01A-D18B-2024-BD5894748322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824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3FF914-4AB5-8761-6ED5-8788AAF015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9867" y="203647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16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B157A3-1137-DABB-BE8D-1A8167419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08" y="1476650"/>
            <a:ext cx="5655367" cy="45673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A3AE54-71C2-8B61-2691-9D386FBE8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82" y="1498953"/>
            <a:ext cx="5665709" cy="4557748"/>
          </a:xfrm>
          <a:prstGeom prst="rect">
            <a:avLst/>
          </a:prstGeom>
        </p:spPr>
      </p:pic>
      <p:sp>
        <p:nvSpPr>
          <p:cNvPr id="9" name="Стрелка: вправо 8">
            <a:hlinkClick r:id="rId5" action="ppaction://hlinksldjump"/>
            <a:extLst>
              <a:ext uri="{FF2B5EF4-FFF2-40B4-BE49-F238E27FC236}">
                <a16:creationId xmlns:a16="http://schemas.microsoft.com/office/drawing/2014/main" id="{CCBBF160-AE55-73DE-5F3B-73A697E81777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621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135731-1C65-357D-2EBA-79469F140D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42239" y="193726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17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CFA9E7-A776-7CE0-5021-3B97E67B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471960"/>
            <a:ext cx="5746554" cy="450509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90022A-692E-1230-9D86-024A79841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959" y="1471959"/>
            <a:ext cx="5748521" cy="4023965"/>
          </a:xfrm>
          <a:prstGeom prst="rect">
            <a:avLst/>
          </a:prstGeom>
        </p:spPr>
      </p:pic>
      <p:sp>
        <p:nvSpPr>
          <p:cNvPr id="9" name="Стрелка: вправо 8">
            <a:hlinkClick r:id="rId5" action="ppaction://hlinksldjump"/>
            <a:extLst>
              <a:ext uri="{FF2B5EF4-FFF2-40B4-BE49-F238E27FC236}">
                <a16:creationId xmlns:a16="http://schemas.microsoft.com/office/drawing/2014/main" id="{68BE7242-BCA6-316D-C906-BE0DF16DB8E8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792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3FF914-4AB5-8761-6ED5-8788AAF015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9867" y="203647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18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6FEEA2-1FB8-824D-0DD9-FD9798AA0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64" y="1489562"/>
            <a:ext cx="5711036" cy="45127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237B4D-C9E0-F433-4EA7-196515FC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946" y="1489562"/>
            <a:ext cx="5686692" cy="4347160"/>
          </a:xfrm>
          <a:prstGeom prst="rect">
            <a:avLst/>
          </a:prstGeom>
        </p:spPr>
      </p:pic>
      <p:sp>
        <p:nvSpPr>
          <p:cNvPr id="10" name="Стрелка: вправо 9">
            <a:hlinkClick r:id="rId5" action="ppaction://hlinksldjump"/>
            <a:extLst>
              <a:ext uri="{FF2B5EF4-FFF2-40B4-BE49-F238E27FC236}">
                <a16:creationId xmlns:a16="http://schemas.microsoft.com/office/drawing/2014/main" id="{96DBFD8C-EE0F-A344-6445-F092CF3DDBF2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406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135731-1C65-357D-2EBA-79469F140D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42239" y="193726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19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5B372D-403A-EBC9-CF04-F8231E736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3" b="-1053"/>
          <a:stretch/>
        </p:blipFill>
        <p:spPr>
          <a:xfrm>
            <a:off x="294710" y="1513082"/>
            <a:ext cx="5725090" cy="452384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C3952F6-5209-4CDC-7195-36F5A82B7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"/>
          <a:stretch/>
        </p:blipFill>
        <p:spPr>
          <a:xfrm>
            <a:off x="6219825" y="1474982"/>
            <a:ext cx="5677465" cy="4828055"/>
          </a:xfrm>
          <a:prstGeom prst="rect">
            <a:avLst/>
          </a:prstGeom>
        </p:spPr>
      </p:pic>
      <p:sp>
        <p:nvSpPr>
          <p:cNvPr id="9" name="Стрелка: вправо 8">
            <a:hlinkClick r:id="rId5" action="ppaction://hlinksldjump"/>
            <a:extLst>
              <a:ext uri="{FF2B5EF4-FFF2-40B4-BE49-F238E27FC236}">
                <a16:creationId xmlns:a16="http://schemas.microsoft.com/office/drawing/2014/main" id="{B2571022-999F-D7E3-A3C1-CD28248E8A93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8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Таблица 21">
            <a:extLst>
              <a:ext uri="{FF2B5EF4-FFF2-40B4-BE49-F238E27FC236}">
                <a16:creationId xmlns:a16="http://schemas.microsoft.com/office/drawing/2014/main" id="{0F522159-EABA-6869-B6BD-AC78F05F9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586931"/>
              </p:ext>
            </p:extLst>
          </p:nvPr>
        </p:nvGraphicFramePr>
        <p:xfrm>
          <a:off x="144251" y="719665"/>
          <a:ext cx="11869328" cy="6010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664">
                  <a:extLst>
                    <a:ext uri="{9D8B030D-6E8A-4147-A177-3AD203B41FA5}">
                      <a16:colId xmlns:a16="http://schemas.microsoft.com/office/drawing/2014/main" val="3448786837"/>
                    </a:ext>
                  </a:extLst>
                </a:gridCol>
                <a:gridCol w="5934664">
                  <a:extLst>
                    <a:ext uri="{9D8B030D-6E8A-4147-A177-3AD203B41FA5}">
                      <a16:colId xmlns:a16="http://schemas.microsoft.com/office/drawing/2014/main" val="1393515826"/>
                    </a:ext>
                  </a:extLst>
                </a:gridCol>
              </a:tblGrid>
              <a:tr h="2003665">
                <a:tc>
                  <a:txBody>
                    <a:bodyPr/>
                    <a:lstStyle/>
                    <a:p>
                      <a:pPr algn="l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Практическая №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Практическая №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22569"/>
                  </a:ext>
                </a:extLst>
              </a:tr>
              <a:tr h="20036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Практическая № </a:t>
                      </a: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endParaRPr lang="ru-RU" sz="1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Практическая №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83666"/>
                  </a:ext>
                </a:extLst>
              </a:tr>
              <a:tr h="20036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Практическая № </a:t>
                      </a: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</a:t>
                      </a:r>
                      <a:endParaRPr lang="ru-RU" sz="1400" b="1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Заключение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90006"/>
                  </a:ext>
                </a:extLst>
              </a:tr>
            </a:tbl>
          </a:graphicData>
        </a:graphic>
      </p:graphicFrame>
      <p:sp>
        <p:nvSpPr>
          <p:cNvPr id="22" name="Google Shape;206;g12ef7c4f354_0_6">
            <a:extLst>
              <a:ext uri="{FF2B5EF4-FFF2-40B4-BE49-F238E27FC236}">
                <a16:creationId xmlns:a16="http://schemas.microsoft.com/office/drawing/2014/main" id="{B5374151-F137-FE1B-38A9-CE95D0CB9E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935" y="225494"/>
            <a:ext cx="11644223" cy="46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b="1" dirty="0"/>
              <a:t>Содержание:</a:t>
            </a:r>
            <a:endParaRPr sz="2400" b="1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Ссылка на слайд 24">
                <a:extLst>
                  <a:ext uri="{FF2B5EF4-FFF2-40B4-BE49-F238E27FC236}">
                    <a16:creationId xmlns:a16="http://schemas.microsoft.com/office/drawing/2014/main" id="{48576BB9-7237-1065-EEF1-037859E654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2963173"/>
                  </p:ext>
                </p:extLst>
              </p:nvPr>
            </p:nvGraphicFramePr>
            <p:xfrm>
              <a:off x="260725" y="1060435"/>
              <a:ext cx="2940946" cy="1654282"/>
            </p:xfrm>
            <a:graphic>
              <a:graphicData uri="http://schemas.microsoft.com/office/powerpoint/2016/slidezoom">
                <pslz:sldZm>
                  <pslz:sldZmObj sldId="261" cId="0">
                    <pslz:zmPr id="{EEF16CE9-8435-47E4-B5EF-DCB24855BAE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0946" cy="16542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Ссылка на слайд 2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8576BB9-7237-1065-EEF1-037859E654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725" y="1060435"/>
                <a:ext cx="2940946" cy="16542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6" name="Стрелка: вверх 25">
            <a:hlinkClick r:id="rId3" action="ppaction://hlinksldjump"/>
            <a:extLst>
              <a:ext uri="{FF2B5EF4-FFF2-40B4-BE49-F238E27FC236}">
                <a16:creationId xmlns:a16="http://schemas.microsoft.com/office/drawing/2014/main" id="{056D1C07-88DE-6697-CD01-E645EFB580B0}"/>
              </a:ext>
            </a:extLst>
          </p:cNvPr>
          <p:cNvSpPr/>
          <p:nvPr/>
        </p:nvSpPr>
        <p:spPr>
          <a:xfrm>
            <a:off x="5174167" y="1455071"/>
            <a:ext cx="825190" cy="822798"/>
          </a:xfrm>
          <a:prstGeom prst="upArrow">
            <a:avLst>
              <a:gd name="adj1" fmla="val 7577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Номер слайда 26">
            <a:extLst>
              <a:ext uri="{FF2B5EF4-FFF2-40B4-BE49-F238E27FC236}">
                <a16:creationId xmlns:a16="http://schemas.microsoft.com/office/drawing/2014/main" id="{782B151B-2236-C1D8-A223-FFDF7E4F27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064" y="247178"/>
            <a:ext cx="540000" cy="3651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 smtClean="0">
                <a:solidFill>
                  <a:schemeClr val="tx1"/>
                </a:solidFill>
              </a:rPr>
              <a:t>2</a:t>
            </a:fld>
            <a:endParaRPr lang="ru-RU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Ссылка на слайд 28">
                <a:extLst>
                  <a:ext uri="{FF2B5EF4-FFF2-40B4-BE49-F238E27FC236}">
                    <a16:creationId xmlns:a16="http://schemas.microsoft.com/office/drawing/2014/main" id="{9B7F1561-F7B8-E8A5-451B-6DD1C9937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9897352"/>
                  </p:ext>
                </p:extLst>
              </p:nvPr>
            </p:nvGraphicFramePr>
            <p:xfrm>
              <a:off x="6148042" y="1010415"/>
              <a:ext cx="2944000" cy="1656000"/>
            </p:xfrm>
            <a:graphic>
              <a:graphicData uri="http://schemas.microsoft.com/office/powerpoint/2016/slidezoom">
                <pslz:sldZm>
                  <pslz:sldZmObj sldId="271" cId="3773040958">
                    <pslz:zmPr id="{378EBCA0-85F2-428F-9A5A-EABCDEEE88E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4000" cy="1656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Ссылка на слайд 2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B7F1561-F7B8-E8A5-451B-6DD1C9937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8042" y="1010415"/>
                <a:ext cx="2944000" cy="1656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0" name="Стрелка: вверх 29">
            <a:hlinkClick r:id="rId6" action="ppaction://hlinksldjump"/>
            <a:extLst>
              <a:ext uri="{FF2B5EF4-FFF2-40B4-BE49-F238E27FC236}">
                <a16:creationId xmlns:a16="http://schemas.microsoft.com/office/drawing/2014/main" id="{F15FBE94-03B3-AB56-EA9F-F85C91AE4187}"/>
              </a:ext>
            </a:extLst>
          </p:cNvPr>
          <p:cNvSpPr/>
          <p:nvPr/>
        </p:nvSpPr>
        <p:spPr>
          <a:xfrm>
            <a:off x="11163973" y="1455069"/>
            <a:ext cx="824400" cy="824400"/>
          </a:xfrm>
          <a:prstGeom prst="upArrow">
            <a:avLst>
              <a:gd name="adj1" fmla="val 8095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solidFill>
                  <a:schemeClr val="tx1"/>
                </a:solidFill>
              </a:rPr>
              <a:t>7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Ссылка на слайд 31">
                <a:extLst>
                  <a:ext uri="{FF2B5EF4-FFF2-40B4-BE49-F238E27FC236}">
                    <a16:creationId xmlns:a16="http://schemas.microsoft.com/office/drawing/2014/main" id="{8EEC3428-0065-0508-B8AB-912BE2DE06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0671992"/>
                  </p:ext>
                </p:extLst>
              </p:nvPr>
            </p:nvGraphicFramePr>
            <p:xfrm>
              <a:off x="6107149" y="3023131"/>
              <a:ext cx="2944000" cy="1656000"/>
            </p:xfrm>
            <a:graphic>
              <a:graphicData uri="http://schemas.microsoft.com/office/powerpoint/2016/slidezoom">
                <pslz:sldZm>
                  <pslz:sldZmObj sldId="276" cId="769129703">
                    <pslz:zmPr id="{1833CD65-866D-4D96-9F71-FC8DF97D76FF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4000" cy="1656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Ссылка на слайд 3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EEC3428-0065-0508-B8AB-912BE2DE06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7149" y="3023131"/>
                <a:ext cx="2944000" cy="1656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3" name="Стрелка: вверх 32">
            <a:hlinkClick r:id="rId9" action="ppaction://hlinksldjump"/>
            <a:extLst>
              <a:ext uri="{FF2B5EF4-FFF2-40B4-BE49-F238E27FC236}">
                <a16:creationId xmlns:a16="http://schemas.microsoft.com/office/drawing/2014/main" id="{4D5A727F-CB25-C911-3E22-F15A86A56681}"/>
              </a:ext>
            </a:extLst>
          </p:cNvPr>
          <p:cNvSpPr/>
          <p:nvPr/>
        </p:nvSpPr>
        <p:spPr>
          <a:xfrm>
            <a:off x="11021550" y="3346019"/>
            <a:ext cx="961200" cy="928800"/>
          </a:xfrm>
          <a:prstGeom prst="upArrow">
            <a:avLst>
              <a:gd name="adj1" fmla="val 8097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solidFill>
                  <a:schemeClr val="tx1"/>
                </a:solidFill>
              </a:rPr>
              <a:t>19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Ссылка на слайд 34">
                <a:extLst>
                  <a:ext uri="{FF2B5EF4-FFF2-40B4-BE49-F238E27FC236}">
                    <a16:creationId xmlns:a16="http://schemas.microsoft.com/office/drawing/2014/main" id="{212C63D0-22F9-EE3A-F706-4807EF19C9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547389"/>
                  </p:ext>
                </p:extLst>
              </p:nvPr>
            </p:nvGraphicFramePr>
            <p:xfrm>
              <a:off x="6159193" y="5028381"/>
              <a:ext cx="2944000" cy="1656000"/>
            </p:xfrm>
            <a:graphic>
              <a:graphicData uri="http://schemas.microsoft.com/office/powerpoint/2016/slidezoom">
                <pslz:sldZm>
                  <pslz:sldZmObj sldId="264" cId="0">
                    <pslz:zmPr id="{B6F27CC9-465F-4367-A35E-9C9CF261264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4000" cy="1656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Ссылка на слайд 3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12C63D0-22F9-EE3A-F706-4807EF19C9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59193" y="5028381"/>
                <a:ext cx="2944000" cy="1656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6" name="Стрелка: вверх 35">
            <a:hlinkClick r:id="rId13" action="ppaction://hlinksldjump"/>
            <a:extLst>
              <a:ext uri="{FF2B5EF4-FFF2-40B4-BE49-F238E27FC236}">
                <a16:creationId xmlns:a16="http://schemas.microsoft.com/office/drawing/2014/main" id="{70C6C9DF-58E8-0CBD-5B82-74608BAC7B03}"/>
              </a:ext>
            </a:extLst>
          </p:cNvPr>
          <p:cNvSpPr/>
          <p:nvPr/>
        </p:nvSpPr>
        <p:spPr>
          <a:xfrm>
            <a:off x="11010917" y="5393020"/>
            <a:ext cx="968400" cy="928800"/>
          </a:xfrm>
          <a:prstGeom prst="upArrow">
            <a:avLst>
              <a:gd name="adj1" fmla="val 80743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35</a:t>
            </a:r>
            <a:endParaRPr lang="ru-RU" sz="4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Ссылка на слайд 39">
                <a:extLst>
                  <a:ext uri="{FF2B5EF4-FFF2-40B4-BE49-F238E27FC236}">
                    <a16:creationId xmlns:a16="http://schemas.microsoft.com/office/drawing/2014/main" id="{019991AB-8FB2-4D0E-DBA8-09BB162582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083605"/>
                  </p:ext>
                </p:extLst>
              </p:nvPr>
            </p:nvGraphicFramePr>
            <p:xfrm>
              <a:off x="184682" y="5018372"/>
              <a:ext cx="2944000" cy="1656000"/>
            </p:xfrm>
            <a:graphic>
              <a:graphicData uri="http://schemas.microsoft.com/office/powerpoint/2016/slidezoom">
                <pslz:sldZm>
                  <pslz:sldZmObj sldId="277" cId="541657315">
                    <pslz:zmPr id="{CA03E3F6-6C41-4C41-9EE8-2FCAAFA02F13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4000" cy="1656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Ссылка на слайд 3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019991AB-8FB2-4D0E-DBA8-09BB162582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4682" y="5018372"/>
                <a:ext cx="2944000" cy="1656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1" name="Стрелка: вверх 40">
            <a:hlinkClick r:id="rId22" action="ppaction://hlinksldjump"/>
            <a:extLst>
              <a:ext uri="{FF2B5EF4-FFF2-40B4-BE49-F238E27FC236}">
                <a16:creationId xmlns:a16="http://schemas.microsoft.com/office/drawing/2014/main" id="{3920A5E6-3643-4252-4104-DC3AD12E1C39}"/>
              </a:ext>
            </a:extLst>
          </p:cNvPr>
          <p:cNvSpPr/>
          <p:nvPr/>
        </p:nvSpPr>
        <p:spPr>
          <a:xfrm>
            <a:off x="5039834" y="3242930"/>
            <a:ext cx="959522" cy="927488"/>
          </a:xfrm>
          <a:prstGeom prst="upArrow">
            <a:avLst>
              <a:gd name="adj1" fmla="val 80924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2" name="Стрелка: вверх 41">
            <a:hlinkClick r:id="rId20" action="ppaction://hlinksldjump"/>
            <a:extLst>
              <a:ext uri="{FF2B5EF4-FFF2-40B4-BE49-F238E27FC236}">
                <a16:creationId xmlns:a16="http://schemas.microsoft.com/office/drawing/2014/main" id="{CD5449FB-1DDE-C05B-2396-87AB10499EB7}"/>
              </a:ext>
            </a:extLst>
          </p:cNvPr>
          <p:cNvSpPr/>
          <p:nvPr/>
        </p:nvSpPr>
        <p:spPr>
          <a:xfrm>
            <a:off x="5057202" y="5467229"/>
            <a:ext cx="968400" cy="928800"/>
          </a:xfrm>
          <a:prstGeom prst="upArrow">
            <a:avLst>
              <a:gd name="adj1" fmla="val 85134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31</a:t>
            </a:r>
            <a:endParaRPr lang="ru-RU" sz="4000" b="1" dirty="0">
              <a:solidFill>
                <a:schemeClr val="tx1"/>
              </a:solidFill>
            </a:endParaRPr>
          </a:p>
        </p:txBody>
      </p:sp>
      <p:sp>
        <p:nvSpPr>
          <p:cNvPr id="17" name="Стрелка: вправо 16">
            <a:hlinkClick r:id="rId23" action="ppaction://hlinksldjump"/>
            <a:extLst>
              <a:ext uri="{FF2B5EF4-FFF2-40B4-BE49-F238E27FC236}">
                <a16:creationId xmlns:a16="http://schemas.microsoft.com/office/drawing/2014/main" id="{BFC19391-09F9-5195-C691-FD00C0E967E8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Ссылка на слайд 2">
                <a:extLst>
                  <a:ext uri="{FF2B5EF4-FFF2-40B4-BE49-F238E27FC236}">
                    <a16:creationId xmlns:a16="http://schemas.microsoft.com/office/drawing/2014/main" id="{F95E7598-F579-CFEB-0CCE-61C2A6863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8520168"/>
                  </p:ext>
                </p:extLst>
              </p:nvPr>
            </p:nvGraphicFramePr>
            <p:xfrm>
              <a:off x="260725" y="2953169"/>
              <a:ext cx="2944000" cy="1656000"/>
            </p:xfrm>
            <a:graphic>
              <a:graphicData uri="http://schemas.microsoft.com/office/powerpoint/2016/slidezoom">
                <pslz:sldZm>
                  <pslz:sldZmObj sldId="285" cId="2700156967">
                    <pslz:zmPr id="{EB6FC464-2659-46E2-A369-159984C56049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4000" cy="1656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Ссылка на слайд 2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F95E7598-F579-CFEB-0CCE-61C2A6863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0725" y="2953169"/>
                <a:ext cx="2944000" cy="1656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5006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3FF914-4AB5-8761-6ED5-8788AAF015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9867" y="203647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20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9686E9-A355-AD1F-D5AD-2FD800966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0" y="1705393"/>
            <a:ext cx="5724000" cy="44647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D09ECD-9279-5754-2A93-95639A1C2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42" y="1705393"/>
            <a:ext cx="5689457" cy="4711582"/>
          </a:xfrm>
          <a:prstGeom prst="rect">
            <a:avLst/>
          </a:prstGeom>
        </p:spPr>
      </p:pic>
      <p:sp>
        <p:nvSpPr>
          <p:cNvPr id="10" name="Стрелка: вправо 9">
            <a:hlinkClick r:id="rId5" action="ppaction://hlinksldjump"/>
            <a:extLst>
              <a:ext uri="{FF2B5EF4-FFF2-40B4-BE49-F238E27FC236}">
                <a16:creationId xmlns:a16="http://schemas.microsoft.com/office/drawing/2014/main" id="{F6CB304A-28FC-A62D-544B-19B6F4DFC6B1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32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135731-1C65-357D-2EBA-79469F140D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42239" y="193726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21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FC594D-102C-1373-BB36-20A5683F9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" t="1466"/>
          <a:stretch/>
        </p:blipFill>
        <p:spPr>
          <a:xfrm>
            <a:off x="311500" y="1537398"/>
            <a:ext cx="5683180" cy="47416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4D04E1-A4F0-B9EC-A0F0-F004402FD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" t="1287"/>
          <a:stretch/>
        </p:blipFill>
        <p:spPr>
          <a:xfrm>
            <a:off x="6206181" y="1554119"/>
            <a:ext cx="5671557" cy="4418055"/>
          </a:xfrm>
          <a:prstGeom prst="rect">
            <a:avLst/>
          </a:prstGeom>
        </p:spPr>
      </p:pic>
      <p:sp>
        <p:nvSpPr>
          <p:cNvPr id="10" name="Стрелка: вправо 9">
            <a:hlinkClick r:id="rId5" action="ppaction://hlinksldjump"/>
            <a:extLst>
              <a:ext uri="{FF2B5EF4-FFF2-40B4-BE49-F238E27FC236}">
                <a16:creationId xmlns:a16="http://schemas.microsoft.com/office/drawing/2014/main" id="{F1D6748E-16AE-7E94-963B-29FE2B11FD09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5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9" y="1021278"/>
            <a:ext cx="5758543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3FF914-4AB5-8761-6ED5-8788AAF015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9867" y="203647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22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9EE210-B0DA-E486-47D9-C44C6FFC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0" y="1514750"/>
            <a:ext cx="5724000" cy="44846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F79B1C-2082-7B90-31F2-4CB87464E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" r="1"/>
          <a:stretch/>
        </p:blipFill>
        <p:spPr>
          <a:xfrm>
            <a:off x="6206742" y="1514750"/>
            <a:ext cx="5724000" cy="4491651"/>
          </a:xfrm>
          <a:prstGeom prst="rect">
            <a:avLst/>
          </a:prstGeom>
        </p:spPr>
      </p:pic>
      <p:sp>
        <p:nvSpPr>
          <p:cNvPr id="10" name="Стрелка: вправо 9">
            <a:hlinkClick r:id="rId5" action="ppaction://hlinksldjump"/>
            <a:extLst>
              <a:ext uri="{FF2B5EF4-FFF2-40B4-BE49-F238E27FC236}">
                <a16:creationId xmlns:a16="http://schemas.microsoft.com/office/drawing/2014/main" id="{F9DD4057-8ACC-E9E4-8232-D94A64FC8BC7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598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135731-1C65-357D-2EBA-79469F140D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42239" y="193726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23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AEA1B8-C671-29EA-CE41-41E5460C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5" y="1461634"/>
            <a:ext cx="5724000" cy="46099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925DB88-5976-DB13-AC37-0037AAC26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98" y="1499734"/>
            <a:ext cx="5724000" cy="4471875"/>
          </a:xfrm>
          <a:prstGeom prst="rect">
            <a:avLst/>
          </a:prstGeom>
        </p:spPr>
      </p:pic>
      <p:sp>
        <p:nvSpPr>
          <p:cNvPr id="10" name="Стрелка: вправо 9">
            <a:hlinkClick r:id="rId5" action="ppaction://hlinksldjump"/>
            <a:extLst>
              <a:ext uri="{FF2B5EF4-FFF2-40B4-BE49-F238E27FC236}">
                <a16:creationId xmlns:a16="http://schemas.microsoft.com/office/drawing/2014/main" id="{C3B06D61-1453-69CC-2276-345E6880CB4E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197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135731-1C65-357D-2EBA-79469F140D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42239" y="193726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24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860B40-7F01-4F4A-7059-E126800E2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52" y="1514903"/>
            <a:ext cx="5724000" cy="46099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43DACC-2804-722D-7E01-42E65A0D6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43" y="1514903"/>
            <a:ext cx="5724000" cy="4494684"/>
          </a:xfrm>
          <a:prstGeom prst="rect">
            <a:avLst/>
          </a:prstGeom>
        </p:spPr>
      </p:pic>
      <p:sp>
        <p:nvSpPr>
          <p:cNvPr id="10" name="Стрелка: вправо 9">
            <a:hlinkClick r:id="rId5" action="ppaction://hlinksldjump"/>
            <a:extLst>
              <a:ext uri="{FF2B5EF4-FFF2-40B4-BE49-F238E27FC236}">
                <a16:creationId xmlns:a16="http://schemas.microsoft.com/office/drawing/2014/main" id="{13581C2C-6AB9-0F29-D204-94152F1E6150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997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135731-1C65-357D-2EBA-79469F140D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42239" y="193726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25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80E5BD-E303-E184-F715-3B18E854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8" y="1552966"/>
            <a:ext cx="5724000" cy="42129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3E16EB-9CE0-D372-E7A5-B134BF5E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43" y="1552966"/>
            <a:ext cx="5724000" cy="4637974"/>
          </a:xfrm>
          <a:prstGeom prst="rect">
            <a:avLst/>
          </a:prstGeom>
        </p:spPr>
      </p:pic>
      <p:sp>
        <p:nvSpPr>
          <p:cNvPr id="10" name="Стрелка: вправо 9">
            <a:hlinkClick r:id="rId5" action="ppaction://hlinksldjump"/>
            <a:extLst>
              <a:ext uri="{FF2B5EF4-FFF2-40B4-BE49-F238E27FC236}">
                <a16:creationId xmlns:a16="http://schemas.microsoft.com/office/drawing/2014/main" id="{36962CEE-833F-E236-F5BA-07AD74EDB891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543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135731-1C65-357D-2EBA-79469F140D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42239" y="193726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26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12AD0D-4500-3D16-0D92-A8B31153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8" y="1619633"/>
            <a:ext cx="5724000" cy="41233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6335C19-28CD-E6FD-3056-7BECD56A3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472" y="1619633"/>
            <a:ext cx="5724000" cy="4633103"/>
          </a:xfrm>
          <a:prstGeom prst="rect">
            <a:avLst/>
          </a:prstGeom>
        </p:spPr>
      </p:pic>
      <p:sp>
        <p:nvSpPr>
          <p:cNvPr id="9" name="Стрелка: вправо 8">
            <a:hlinkClick r:id="rId5" action="ppaction://hlinksldjump"/>
            <a:extLst>
              <a:ext uri="{FF2B5EF4-FFF2-40B4-BE49-F238E27FC236}">
                <a16:creationId xmlns:a16="http://schemas.microsoft.com/office/drawing/2014/main" id="{A0344B78-0DFC-283D-F690-C7C493728253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176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135731-1C65-357D-2EBA-79469F140D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42239" y="193726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27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D31DEA-D8F2-C790-25B7-585DD942D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" t="874" b="-1"/>
          <a:stretch/>
        </p:blipFill>
        <p:spPr>
          <a:xfrm>
            <a:off x="278528" y="1583242"/>
            <a:ext cx="5724000" cy="43476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22A7D8-F2E7-768D-EECA-D1001AF3C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" t="1166"/>
          <a:stretch/>
        </p:blipFill>
        <p:spPr>
          <a:xfrm>
            <a:off x="6197218" y="1616220"/>
            <a:ext cx="5724000" cy="4334802"/>
          </a:xfrm>
          <a:prstGeom prst="rect">
            <a:avLst/>
          </a:prstGeom>
        </p:spPr>
      </p:pic>
      <p:sp>
        <p:nvSpPr>
          <p:cNvPr id="11" name="Стрелка: вправо 10">
            <a:hlinkClick r:id="rId5" action="ppaction://hlinksldjump"/>
            <a:extLst>
              <a:ext uri="{FF2B5EF4-FFF2-40B4-BE49-F238E27FC236}">
                <a16:creationId xmlns:a16="http://schemas.microsoft.com/office/drawing/2014/main" id="{1767061A-FC60-D1F0-7142-B5CB780308DA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331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135731-1C65-357D-2EBA-79469F140D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42239" y="193726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28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057395-1AD1-46FC-1E7D-416642B9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5" y="1580163"/>
            <a:ext cx="5724000" cy="43538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030406-FD02-5546-BB7B-80A127B66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43" y="1580163"/>
            <a:ext cx="5724000" cy="4750792"/>
          </a:xfrm>
          <a:prstGeom prst="rect">
            <a:avLst/>
          </a:prstGeom>
        </p:spPr>
      </p:pic>
      <p:sp>
        <p:nvSpPr>
          <p:cNvPr id="10" name="Стрелка: вправо 9">
            <a:hlinkClick r:id="rId5" action="ppaction://hlinksldjump"/>
            <a:extLst>
              <a:ext uri="{FF2B5EF4-FFF2-40B4-BE49-F238E27FC236}">
                <a16:creationId xmlns:a16="http://schemas.microsoft.com/office/drawing/2014/main" id="{4FAC1787-F929-B8CE-D19A-139CBD7040E0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197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257" y="1021278"/>
            <a:ext cx="5758543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198" y="1021278"/>
            <a:ext cx="5760000" cy="5471597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marR="0" lvl="0" indent="-349250" algn="l" defTabSz="914400" rtl="0" eaLnBrk="1" fontAlgn="auto" latinLnBrk="0" hangingPunct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Тест-кейсы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6135731-1C65-357D-2EBA-79469F140D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42239" y="193726"/>
            <a:ext cx="540000" cy="396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1">
                <a:solidFill>
                  <a:schemeClr val="tx1"/>
                </a:solidFill>
              </a:rPr>
              <a:t>29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C157F6-3070-6663-1C1B-1E805595F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"/>
          <a:stretch/>
        </p:blipFill>
        <p:spPr>
          <a:xfrm>
            <a:off x="286275" y="1512360"/>
            <a:ext cx="5724000" cy="46415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763878-67A9-024A-51DB-393EC86DE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"/>
          <a:stretch/>
        </p:blipFill>
        <p:spPr>
          <a:xfrm>
            <a:off x="6206743" y="1512360"/>
            <a:ext cx="5724000" cy="2335658"/>
          </a:xfrm>
          <a:prstGeom prst="rect">
            <a:avLst/>
          </a:prstGeom>
        </p:spPr>
      </p:pic>
      <p:sp>
        <p:nvSpPr>
          <p:cNvPr id="10" name="Стрелка: вправо 9">
            <a:hlinkClick r:id="rId5" action="ppaction://hlinksldjump"/>
            <a:extLst>
              <a:ext uri="{FF2B5EF4-FFF2-40B4-BE49-F238E27FC236}">
                <a16:creationId xmlns:a16="http://schemas.microsoft.com/office/drawing/2014/main" id="{08D8D768-599E-F472-34FD-81BAE0AAE113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507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448021" y="365125"/>
            <a:ext cx="11295960" cy="46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b="1" dirty="0"/>
              <a:t>Практическое задание № 1. Входные данные для тестирования </a:t>
            </a:r>
            <a:r>
              <a:rPr lang="en-US" sz="2400" b="1" dirty="0"/>
              <a:t>bumbleby.ru (</a:t>
            </a:r>
            <a:r>
              <a:rPr lang="en-US" sz="2400" b="1" dirty="0" err="1"/>
              <a:t>qa.neap.site</a:t>
            </a:r>
            <a:r>
              <a:rPr lang="en-US" sz="2400" b="1" dirty="0"/>
              <a:t>)</a:t>
            </a:r>
            <a:endParaRPr sz="2400" b="1" dirty="0"/>
          </a:p>
        </p:txBody>
      </p:sp>
      <p:sp>
        <p:nvSpPr>
          <p:cNvPr id="207" name="Google Shape;207;g12ef7c4f354_0_6"/>
          <p:cNvSpPr txBox="1">
            <a:spLocks noGrp="1"/>
          </p:cNvSpPr>
          <p:nvPr>
            <p:ph type="body" idx="1"/>
          </p:nvPr>
        </p:nvSpPr>
        <p:spPr>
          <a:xfrm>
            <a:off x="286439" y="826265"/>
            <a:ext cx="11655845" cy="581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2000" b="1" dirty="0" err="1"/>
              <a:t>Майнд</a:t>
            </a:r>
            <a:r>
              <a:rPr lang="ru-RU" sz="2000" b="1" dirty="0"/>
              <a:t>-карта общая</a:t>
            </a:r>
            <a:endParaRPr sz="20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F9AF47-BB99-7D3C-A79E-16D59C21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880" y="826264"/>
            <a:ext cx="6736239" cy="5816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76999D-33FC-5826-B892-315D0C7130DB}"/>
              </a:ext>
            </a:extLst>
          </p:cNvPr>
          <p:cNvSpPr txBox="1"/>
          <p:nvPr/>
        </p:nvSpPr>
        <p:spPr>
          <a:xfrm>
            <a:off x="11696604" y="231995"/>
            <a:ext cx="54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 smtClean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3</a:t>
            </a:fld>
            <a:endParaRPr lang="ru-RU" sz="2000" dirty="0"/>
          </a:p>
        </p:txBody>
      </p:sp>
      <p:sp>
        <p:nvSpPr>
          <p:cNvPr id="7" name="Стрелка: вправо 6">
            <a:hlinkClick r:id="rId4" action="ppaction://hlinksldjump"/>
            <a:extLst>
              <a:ext uri="{FF2B5EF4-FFF2-40B4-BE49-F238E27FC236}">
                <a16:creationId xmlns:a16="http://schemas.microsoft.com/office/drawing/2014/main" id="{ED9B48C5-0E0E-9A62-4AD0-38B151BF3284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1257" y="365125"/>
            <a:ext cx="11637818" cy="51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3. Тестовая документация платформы </a:t>
            </a:r>
            <a:r>
              <a:rPr lang="en-US" sz="2200" b="1" dirty="0"/>
              <a:t>bumbleby.ru (</a:t>
            </a:r>
            <a:r>
              <a:rPr lang="en-US" sz="2200" b="1" dirty="0" err="1"/>
              <a:t>qa.neap.site</a:t>
            </a:r>
            <a:r>
              <a:rPr lang="en-US" sz="2200" b="1" dirty="0"/>
              <a:t>)</a:t>
            </a:r>
            <a:endParaRPr sz="220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D98C8F-1A2A-B937-637A-5633EA81F2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0" y="1345791"/>
            <a:ext cx="5842800" cy="51470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ru-RU" sz="1600" dirty="0">
                <a:ln>
                  <a:solidFill>
                    <a:schemeClr val="tx1"/>
                  </a:solidFill>
                </a:ln>
              </a:rPr>
              <a:t>Общий результат по чек-листу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0898E-1E40-5D5A-5F45-0067AD4586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32225" y="204877"/>
            <a:ext cx="540000" cy="396000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ru-RU" sz="2000" b="1">
                <a:solidFill>
                  <a:schemeClr val="tx1"/>
                </a:solidFill>
              </a:rPr>
              <a:pPr/>
              <a:t>30</a:t>
            </a:fld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8FEB0A-5FF5-E9FA-D073-F046BF31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421" y="1345791"/>
            <a:ext cx="5841380" cy="51470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ru-RU" sz="1600" dirty="0">
                <a:ln>
                  <a:solidFill>
                    <a:schemeClr val="tx1"/>
                  </a:solidFill>
                </a:ln>
              </a:rPr>
              <a:t>Баги по приоритету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75AE5-553E-A7CE-19AB-003AB21A2613}"/>
              </a:ext>
            </a:extLst>
          </p:cNvPr>
          <p:cNvSpPr txBox="1"/>
          <p:nvPr/>
        </p:nvSpPr>
        <p:spPr>
          <a:xfrm>
            <a:off x="437686" y="945681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1. Баг-репорты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1D77EB-9B96-31A8-674F-DD5C46154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86" y="1790698"/>
            <a:ext cx="5263480" cy="32766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988888-804D-093A-72C7-16B491EDB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128857"/>
            <a:ext cx="5814353" cy="3383352"/>
          </a:xfrm>
          <a:prstGeom prst="rect">
            <a:avLst/>
          </a:prstGeom>
        </p:spPr>
      </p:pic>
      <p:sp>
        <p:nvSpPr>
          <p:cNvPr id="9" name="Стрелка: вправо 8">
            <a:hlinkClick r:id="rId5" action="ppaction://hlinksldjump"/>
            <a:extLst>
              <a:ext uri="{FF2B5EF4-FFF2-40B4-BE49-F238E27FC236}">
                <a16:creationId xmlns:a16="http://schemas.microsoft.com/office/drawing/2014/main" id="{19050384-78A6-2268-C1D1-AF8237F5C9DC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E0F1A4C-49A5-8625-639D-93C4E721D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82" y="4831610"/>
            <a:ext cx="4214627" cy="1629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343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334538" y="365125"/>
            <a:ext cx="10883590" cy="52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4. Виды тестирования платформы bumbleby.ru (</a:t>
            </a:r>
            <a:r>
              <a:rPr lang="ru-RU" sz="2200" b="1" dirty="0" err="1"/>
              <a:t>qa.neap.site</a:t>
            </a:r>
            <a:r>
              <a:rPr lang="ru-RU" sz="2200" b="1" dirty="0"/>
              <a:t>)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276BDAB-D5CD-4310-1109-06E762D7C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537" y="1825625"/>
            <a:ext cx="5761463" cy="4753594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dirty="0"/>
              <a:t>До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28B8A86-8D97-9630-2390-6466B0A735C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25737" y="1825624"/>
            <a:ext cx="5761463" cy="475359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dirty="0"/>
              <a:t>После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0437C-1824-3FF6-4DDE-4EA078BE1F9E}"/>
              </a:ext>
            </a:extLst>
          </p:cNvPr>
          <p:cNvSpPr txBox="1"/>
          <p:nvPr/>
        </p:nvSpPr>
        <p:spPr>
          <a:xfrm>
            <a:off x="2079469" y="1051649"/>
            <a:ext cx="8140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Техники тест-дизайна</a:t>
            </a: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 (класс эквивалентности и граничных значений):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E0B7E2-2B26-3179-F20A-A853A1F8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965" y="2792919"/>
            <a:ext cx="5659200" cy="2725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F27370-450D-F827-D79E-6A2996CACCA1}"/>
              </a:ext>
            </a:extLst>
          </p:cNvPr>
          <p:cNvSpPr txBox="1"/>
          <p:nvPr/>
        </p:nvSpPr>
        <p:spPr>
          <a:xfrm>
            <a:off x="11635836" y="190236"/>
            <a:ext cx="5400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31</a:t>
            </a:fld>
            <a:endParaRPr lang="ru-RU" sz="20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168E5D-C6E8-134D-A174-AA374480D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44" y="2792919"/>
            <a:ext cx="5660396" cy="2648876"/>
          </a:xfrm>
          <a:prstGeom prst="rect">
            <a:avLst/>
          </a:prstGeom>
        </p:spPr>
      </p:pic>
      <p:sp>
        <p:nvSpPr>
          <p:cNvPr id="13" name="Стрелка: вправо 12">
            <a:hlinkClick r:id="rId5" action="ppaction://hlinksldjump"/>
            <a:extLst>
              <a:ext uri="{FF2B5EF4-FFF2-40B4-BE49-F238E27FC236}">
                <a16:creationId xmlns:a16="http://schemas.microsoft.com/office/drawing/2014/main" id="{466FBDF2-F364-2543-5319-A547FAB7D866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129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7629" y="365125"/>
            <a:ext cx="10883592" cy="57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5. Инструменты автоматизации</a:t>
            </a:r>
            <a:endParaRPr sz="2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5335E-FF5C-3470-D300-A709230C5FF2}"/>
              </a:ext>
            </a:extLst>
          </p:cNvPr>
          <p:cNvSpPr txBox="1"/>
          <p:nvPr/>
        </p:nvSpPr>
        <p:spPr>
          <a:xfrm>
            <a:off x="11648844" y="200719"/>
            <a:ext cx="5400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32</a:t>
            </a:fld>
            <a:endParaRPr lang="ru-RU" sz="20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A5CD6-7246-196D-1083-5FD03598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8" y="940280"/>
            <a:ext cx="11745760" cy="4163348"/>
          </a:xfrm>
          <a:prstGeom prst="rect">
            <a:avLst/>
          </a:prstGeom>
        </p:spPr>
      </p:pic>
      <p:sp>
        <p:nvSpPr>
          <p:cNvPr id="7" name="Стрелка: вправо 6">
            <a:hlinkClick r:id="rId4" action="ppaction://hlinksldjump"/>
            <a:extLst>
              <a:ext uri="{FF2B5EF4-FFF2-40B4-BE49-F238E27FC236}">
                <a16:creationId xmlns:a16="http://schemas.microsoft.com/office/drawing/2014/main" id="{87279AA8-0F98-3CC4-AE58-838EF0EBB722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657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7629" y="365125"/>
            <a:ext cx="10883592" cy="50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5. Инструменты автоматизации</a:t>
            </a:r>
            <a:endParaRPr sz="2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5335E-FF5C-3470-D300-A709230C5FF2}"/>
              </a:ext>
            </a:extLst>
          </p:cNvPr>
          <p:cNvSpPr txBox="1"/>
          <p:nvPr/>
        </p:nvSpPr>
        <p:spPr>
          <a:xfrm>
            <a:off x="11648844" y="200719"/>
            <a:ext cx="5400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33</a:t>
            </a:fld>
            <a:endParaRPr lang="ru-RU" sz="20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44ABF9-977F-C2D3-9701-30A62A8C3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03" y="871869"/>
            <a:ext cx="9950290" cy="5677927"/>
          </a:xfrm>
          <a:prstGeom prst="rect">
            <a:avLst/>
          </a:prstGeom>
        </p:spPr>
      </p:pic>
      <p:sp>
        <p:nvSpPr>
          <p:cNvPr id="7" name="Стрелка: вправо 6">
            <a:hlinkClick r:id="rId4" action="ppaction://hlinksldjump"/>
            <a:extLst>
              <a:ext uri="{FF2B5EF4-FFF2-40B4-BE49-F238E27FC236}">
                <a16:creationId xmlns:a16="http://schemas.microsoft.com/office/drawing/2014/main" id="{92400069-B08A-B44B-AD3E-CB7E54439277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433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Таблица 19">
            <a:extLst>
              <a:ext uri="{FF2B5EF4-FFF2-40B4-BE49-F238E27FC236}">
                <a16:creationId xmlns:a16="http://schemas.microsoft.com/office/drawing/2014/main" id="{B437CD72-C315-DA88-9382-7DE2ED5C8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364303"/>
              </p:ext>
            </p:extLst>
          </p:nvPr>
        </p:nvGraphicFramePr>
        <p:xfrm>
          <a:off x="96873" y="764790"/>
          <a:ext cx="11990654" cy="5925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327">
                  <a:extLst>
                    <a:ext uri="{9D8B030D-6E8A-4147-A177-3AD203B41FA5}">
                      <a16:colId xmlns:a16="http://schemas.microsoft.com/office/drawing/2014/main" val="4150675070"/>
                    </a:ext>
                  </a:extLst>
                </a:gridCol>
                <a:gridCol w="5995327">
                  <a:extLst>
                    <a:ext uri="{9D8B030D-6E8A-4147-A177-3AD203B41FA5}">
                      <a16:colId xmlns:a16="http://schemas.microsoft.com/office/drawing/2014/main" val="2773683142"/>
                    </a:ext>
                  </a:extLst>
                </a:gridCol>
              </a:tblGrid>
              <a:tr h="296284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008350"/>
                  </a:ext>
                </a:extLst>
              </a:tr>
              <a:tr h="296284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134586"/>
                  </a:ext>
                </a:extLst>
              </a:tr>
            </a:tbl>
          </a:graphicData>
        </a:graphic>
      </p:graphicFrame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267629" y="365125"/>
            <a:ext cx="10883592" cy="50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/>
              <a:t>Практическое задание № 5. Инструменты автоматизации</a:t>
            </a:r>
            <a:endParaRPr sz="2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5335E-FF5C-3470-D300-A709230C5FF2}"/>
              </a:ext>
            </a:extLst>
          </p:cNvPr>
          <p:cNvSpPr txBox="1"/>
          <p:nvPr/>
        </p:nvSpPr>
        <p:spPr>
          <a:xfrm>
            <a:off x="11648844" y="200719"/>
            <a:ext cx="5400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34</a:t>
            </a:fld>
            <a:endParaRPr lang="ru-RU" sz="20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2B6C16-21FA-551C-5075-CAE28B19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1" y="925035"/>
            <a:ext cx="5760000" cy="23491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9C76D4-0BE5-919C-A1C9-2D5732C0A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29" y="3883454"/>
            <a:ext cx="5760000" cy="25357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08DA6D8-097C-019A-55E7-A8B633157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472" y="868577"/>
            <a:ext cx="5760000" cy="270124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03E91AA-8E36-5B8E-DD57-F42589F02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105" y="3883456"/>
            <a:ext cx="5760000" cy="2663508"/>
          </a:xfrm>
          <a:prstGeom prst="rect">
            <a:avLst/>
          </a:prstGeom>
        </p:spPr>
      </p:pic>
      <p:sp>
        <p:nvSpPr>
          <p:cNvPr id="10" name="Стрелка: вправо 9">
            <a:hlinkClick r:id="rId7" action="ppaction://hlinksldjump"/>
            <a:extLst>
              <a:ext uri="{FF2B5EF4-FFF2-40B4-BE49-F238E27FC236}">
                <a16:creationId xmlns:a16="http://schemas.microsoft.com/office/drawing/2014/main" id="{B08A5337-294A-2675-F15C-69E6E0130702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049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c4ad95615_0_114"/>
          <p:cNvSpPr txBox="1">
            <a:spLocks noGrp="1"/>
          </p:cNvSpPr>
          <p:nvPr>
            <p:ph type="title"/>
          </p:nvPr>
        </p:nvSpPr>
        <p:spPr>
          <a:xfrm>
            <a:off x="271750" y="365125"/>
            <a:ext cx="11080192" cy="857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3900" b="1" dirty="0">
                <a:latin typeface="Montserrat"/>
                <a:ea typeface="Montserrat"/>
                <a:cs typeface="Montserrat"/>
                <a:sym typeface="Montserrat"/>
              </a:rPr>
              <a:t>Заключение:</a:t>
            </a:r>
            <a:endParaRPr sz="39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11c4ad95615_0_114"/>
          <p:cNvSpPr txBox="1">
            <a:spLocks noGrp="1"/>
          </p:cNvSpPr>
          <p:nvPr>
            <p:ph type="body" idx="1"/>
          </p:nvPr>
        </p:nvSpPr>
        <p:spPr>
          <a:xfrm>
            <a:off x="220337" y="1222872"/>
            <a:ext cx="11699914" cy="537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ru-RU" sz="3025" dirty="0">
                <a:latin typeface="Montserrat Medium"/>
                <a:ea typeface="Montserrat Medium"/>
                <a:cs typeface="Montserrat Medium"/>
                <a:sym typeface="Montserrat Medium"/>
              </a:rPr>
              <a:t>Что имею?</a:t>
            </a:r>
          </a:p>
          <a:p>
            <a:pPr marL="971550" lvl="1" indent="-514350">
              <a:lnSpc>
                <a:spcPct val="115000"/>
              </a:lnSpc>
              <a:spcBef>
                <a:spcPts val="1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ru-RU" sz="2625" dirty="0">
                <a:latin typeface="Segoe UI" panose="020B0502040204020203" pitchFamily="34" charset="0"/>
                <a:ea typeface="Montserrat Medium"/>
                <a:cs typeface="Segoe UI" panose="020B0502040204020203" pitchFamily="34" charset="0"/>
                <a:sym typeface="Montserrat Medium"/>
              </a:rPr>
              <a:t>Чёткое понимание </a:t>
            </a:r>
            <a:r>
              <a:rPr lang="ru-RU" sz="2625">
                <a:latin typeface="Segoe UI" panose="020B0502040204020203" pitchFamily="34" charset="0"/>
                <a:ea typeface="Montserrat Medium"/>
                <a:cs typeface="Segoe UI" panose="020B0502040204020203" pitchFamily="34" charset="0"/>
                <a:sym typeface="Montserrat Medium"/>
              </a:rPr>
              <a:t>– что </a:t>
            </a:r>
            <a:r>
              <a:rPr lang="ru-RU" sz="2625" dirty="0">
                <a:latin typeface="Segoe UI" panose="020B0502040204020203" pitchFamily="34" charset="0"/>
                <a:ea typeface="Montserrat Medium"/>
                <a:cs typeface="Segoe UI" panose="020B0502040204020203" pitchFamily="34" charset="0"/>
                <a:sym typeface="Montserrat Medium"/>
              </a:rPr>
              <a:t>такое тестирование и какие виды.</a:t>
            </a:r>
          </a:p>
          <a:p>
            <a:pPr marL="971550" lvl="1" indent="-514350">
              <a:lnSpc>
                <a:spcPct val="115000"/>
              </a:lnSpc>
              <a:spcBef>
                <a:spcPts val="1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ru-RU" sz="2625" dirty="0">
                <a:latin typeface="Segoe UI" panose="020B0502040204020203" pitchFamily="34" charset="0"/>
                <a:ea typeface="Montserrat Medium"/>
                <a:cs typeface="Segoe UI" panose="020B0502040204020203" pitchFamily="34" charset="0"/>
                <a:sym typeface="Montserrat Medium"/>
              </a:rPr>
              <a:t>Кто такой тестировщик и его место в жизненном цикле ПО.</a:t>
            </a:r>
          </a:p>
          <a:p>
            <a:pPr marL="971550" lvl="1" indent="-514350">
              <a:lnSpc>
                <a:spcPct val="115000"/>
              </a:lnSpc>
              <a:spcBef>
                <a:spcPts val="1000"/>
              </a:spcBef>
              <a:buSzPct val="100000"/>
              <a:buFont typeface="Wingdings" panose="05000000000000000000" pitchFamily="2" charset="2"/>
              <a:buChar char="Ø"/>
            </a:pPr>
            <a:r>
              <a:rPr lang="ru-RU" sz="2625" dirty="0">
                <a:latin typeface="Segoe UI" panose="020B0502040204020203" pitchFamily="34" charset="0"/>
                <a:ea typeface="Montserrat Medium"/>
                <a:cs typeface="Segoe UI" panose="020B0502040204020203" pitchFamily="34" charset="0"/>
                <a:sym typeface="Montserrat Medium"/>
              </a:rPr>
              <a:t>Обязанности тестировщика, методы и инструментарий их выполнения.</a:t>
            </a:r>
          </a:p>
          <a:p>
            <a:pPr marL="971550" lvl="1" indent="-514350">
              <a:lnSpc>
                <a:spcPct val="115000"/>
              </a:lnSpc>
              <a:spcBef>
                <a:spcPts val="1000"/>
              </a:spcBef>
              <a:buSzPct val="100000"/>
              <a:buFont typeface="+mj-lt"/>
              <a:buAutoNum type="arabicPeriod"/>
            </a:pPr>
            <a:endParaRPr lang="ru-RU" sz="3025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514350" lvl="0" indent="-514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ru-RU" sz="3025" dirty="0">
                <a:latin typeface="Montserrat Medium"/>
                <a:ea typeface="Montserrat Medium"/>
                <a:cs typeface="Montserrat Medium"/>
                <a:sym typeface="Montserrat Medium"/>
              </a:rPr>
              <a:t>К чему стремиться?</a:t>
            </a:r>
          </a:p>
          <a:p>
            <a:pPr marL="971550" lvl="1" indent="-51435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ru-RU" sz="2625" dirty="0">
                <a:latin typeface="Segoe UI" panose="020B0502040204020203" pitchFamily="34" charset="0"/>
                <a:cs typeface="Segoe UI" panose="020B0502040204020203" pitchFamily="34" charset="0"/>
                <a:sym typeface="Montserrat Medium"/>
              </a:rPr>
              <a:t>Практика и совершенствование и этой сфере.</a:t>
            </a:r>
          </a:p>
          <a:p>
            <a:pPr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endParaRPr sz="3025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30729-E4A8-DCAB-B94E-F8E4720735D0}"/>
              </a:ext>
            </a:extLst>
          </p:cNvPr>
          <p:cNvSpPr txBox="1"/>
          <p:nvPr/>
        </p:nvSpPr>
        <p:spPr>
          <a:xfrm>
            <a:off x="11653025" y="198523"/>
            <a:ext cx="5400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35</a:t>
            </a:fld>
            <a:endParaRPr lang="ru-RU" sz="2000" b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hlinkClick r:id="rId3" action="ppaction://hlinksldjump" tooltip="это еще не всё!"/>
            <a:extLst>
              <a:ext uri="{FF2B5EF4-FFF2-40B4-BE49-F238E27FC236}">
                <a16:creationId xmlns:a16="http://schemas.microsoft.com/office/drawing/2014/main" id="{73D785ED-22EA-2F27-DBBF-D19DFE466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61771">
            <a:off x="10921304" y="5563272"/>
            <a:ext cx="1039471" cy="1101134"/>
          </a:xfrm>
          <a:prstGeom prst="rect">
            <a:avLst/>
          </a:prstGeom>
        </p:spPr>
      </p:pic>
      <p:sp>
        <p:nvSpPr>
          <p:cNvPr id="4" name="Стрелка: вправо 3">
            <a:hlinkClick r:id="rId5" action="ppaction://hlinksldjump"/>
            <a:extLst>
              <a:ext uri="{FF2B5EF4-FFF2-40B4-BE49-F238E27FC236}">
                <a16:creationId xmlns:a16="http://schemas.microsoft.com/office/drawing/2014/main" id="{BB5BF147-7DDF-77C8-FDC0-84A9DCEEB4B0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2bdf3fa03e_0_88" descr="Гео.png"/>
          <p:cNvPicPr preferRelativeResize="0"/>
          <p:nvPr/>
        </p:nvPicPr>
        <p:blipFill rotWithShape="1">
          <a:blip r:embed="rId3">
            <a:alphaModFix/>
          </a:blip>
          <a:srcRect t="11753"/>
          <a:stretch/>
        </p:blipFill>
        <p:spPr>
          <a:xfrm>
            <a:off x="-1" y="0"/>
            <a:ext cx="12192001" cy="52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2bdf3fa03e_0_88"/>
          <p:cNvSpPr txBox="1"/>
          <p:nvPr/>
        </p:nvSpPr>
        <p:spPr>
          <a:xfrm>
            <a:off x="5039610" y="6167777"/>
            <a:ext cx="1567543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 год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06;g12ef7c4f354_0_6">
            <a:extLst>
              <a:ext uri="{FF2B5EF4-FFF2-40B4-BE49-F238E27FC236}">
                <a16:creationId xmlns:a16="http://schemas.microsoft.com/office/drawing/2014/main" id="{C4E7D10A-E4EF-3044-BD91-8693CBB695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916" y="196123"/>
            <a:ext cx="11764166" cy="419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ru-RU" sz="3000" b="1" dirty="0">
                <a:solidFill>
                  <a:schemeClr val="bg1"/>
                </a:solidFill>
                <a:latin typeface="Arial Black" panose="020B0A04020102020204" pitchFamily="34" charset="0"/>
              </a:rPr>
              <a:t>                </a:t>
            </a:r>
            <a:r>
              <a:rPr lang="ru-RU" sz="30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Ссылки на практические работы:</a:t>
            </a:r>
            <a:br>
              <a:rPr lang="en-US" sz="30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ru-RU" sz="2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Практическое задание № 1. Входные данные для тестирования bumbleby.ru </a:t>
            </a:r>
            <a:br>
              <a:rPr lang="ru-RU" sz="2200" b="1" dirty="0">
                <a:solidFill>
                  <a:schemeClr val="bg1"/>
                </a:solidFill>
              </a:rPr>
            </a:br>
            <a:r>
              <a:rPr lang="ru-RU" sz="2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ru-RU" sz="2200" b="1" dirty="0">
                <a:solidFill>
                  <a:schemeClr val="bg1"/>
                </a:solidFill>
              </a:rPr>
              <a:t> </a:t>
            </a:r>
            <a:r>
              <a:rPr lang="ru-RU" sz="22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Практическое задание № 2. Виды тестирования платформы </a:t>
            </a:r>
            <a:r>
              <a:rPr lang="en-US" sz="22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bumbleby.ru </a:t>
            </a:r>
            <a:br>
              <a:rPr lang="ru-RU" sz="2200" b="1" dirty="0">
                <a:solidFill>
                  <a:schemeClr val="bg1"/>
                </a:solidFill>
              </a:rPr>
            </a:br>
            <a:r>
              <a:rPr lang="ru-RU" sz="2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Практическое задание № 3. Тестовая документация платформы </a:t>
            </a:r>
            <a:r>
              <a:rPr lang="en-US" sz="22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bumbleby.ru </a:t>
            </a:r>
            <a:br>
              <a:rPr lang="en-US" sz="2200" b="1" dirty="0">
                <a:solidFill>
                  <a:schemeClr val="bg1"/>
                </a:solidFill>
              </a:rPr>
            </a:br>
            <a:r>
              <a:rPr lang="ru-RU" sz="2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en-US" sz="2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2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Практическое задание № 4. Виды тестирования платформы bumbleby.ru</a:t>
            </a:r>
            <a:br>
              <a:rPr lang="en-US" sz="2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ru-RU" sz="22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Практическое задание № 5. Инструменты автоматизации</a:t>
            </a:r>
            <a:br>
              <a:rPr lang="ru-RU" sz="2200" b="1" dirty="0"/>
            </a:br>
            <a:endParaRPr sz="2200" b="1" dirty="0"/>
          </a:p>
        </p:txBody>
      </p:sp>
      <p:pic>
        <p:nvPicPr>
          <p:cNvPr id="4" name="Рисунок 3">
            <a:hlinkClick r:id="rId9"/>
            <a:extLst>
              <a:ext uri="{FF2B5EF4-FFF2-40B4-BE49-F238E27FC236}">
                <a16:creationId xmlns:a16="http://schemas.microsoft.com/office/drawing/2014/main" id="{9C61BE8E-8D9B-0534-D13A-4D4745FD00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0175" y="5349979"/>
            <a:ext cx="385200" cy="385200"/>
          </a:xfrm>
          <a:prstGeom prst="rect">
            <a:avLst/>
          </a:prstGeom>
        </p:spPr>
      </p:pic>
      <p:pic>
        <p:nvPicPr>
          <p:cNvPr id="6" name="Рисунок 5">
            <a:hlinkClick r:id="rId11"/>
            <a:extLst>
              <a:ext uri="{FF2B5EF4-FFF2-40B4-BE49-F238E27FC236}">
                <a16:creationId xmlns:a16="http://schemas.microsoft.com/office/drawing/2014/main" id="{E1A4C901-17BF-022C-6719-74C9D11D6D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916" y="5250643"/>
            <a:ext cx="385200" cy="385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FDE523-EB35-27EB-CE8F-3ACA34DBAF65}"/>
              </a:ext>
            </a:extLst>
          </p:cNvPr>
          <p:cNvSpPr txBox="1"/>
          <p:nvPr/>
        </p:nvSpPr>
        <p:spPr>
          <a:xfrm>
            <a:off x="115592" y="4676646"/>
            <a:ext cx="15829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Контакты:</a:t>
            </a:r>
            <a:br>
              <a:rPr lang="ru-RU" sz="1100" b="1" dirty="0"/>
            </a:br>
            <a:endParaRPr lang="ru-RU" dirty="0"/>
          </a:p>
        </p:txBody>
      </p:sp>
      <p:pic>
        <p:nvPicPr>
          <p:cNvPr id="11" name="Рисунок 10">
            <a:hlinkClick r:id="rId13"/>
            <a:extLst>
              <a:ext uri="{FF2B5EF4-FFF2-40B4-BE49-F238E27FC236}">
                <a16:creationId xmlns:a16="http://schemas.microsoft.com/office/drawing/2014/main" id="{F1A736D4-19D0-35F4-2421-F94C1F49B1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77847" y="5964567"/>
            <a:ext cx="385200" cy="385200"/>
          </a:xfrm>
          <a:prstGeom prst="rect">
            <a:avLst/>
          </a:prstGeom>
        </p:spPr>
      </p:pic>
      <p:pic>
        <p:nvPicPr>
          <p:cNvPr id="15" name="Рисунок 14">
            <a:hlinkClick r:id="rId15"/>
            <a:extLst>
              <a:ext uri="{FF2B5EF4-FFF2-40B4-BE49-F238E27FC236}">
                <a16:creationId xmlns:a16="http://schemas.microsoft.com/office/drawing/2014/main" id="{7B717E02-B60C-92BE-AB24-FA3B7EB0DB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8916" y="5964567"/>
            <a:ext cx="385200" cy="385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FB14B2-63CB-0F48-1841-730AE47A3C50}"/>
              </a:ext>
            </a:extLst>
          </p:cNvPr>
          <p:cNvSpPr txBox="1"/>
          <p:nvPr/>
        </p:nvSpPr>
        <p:spPr>
          <a:xfrm>
            <a:off x="5355375" y="5349980"/>
            <a:ext cx="1706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0">
              <a:buNone/>
            </a:pPr>
            <a:r>
              <a:rPr lang="en-US" sz="1400" dirty="0">
                <a:ln>
                  <a:solidFill>
                    <a:schemeClr val="tx1"/>
                  </a:solidFill>
                </a:ln>
              </a:rPr>
              <a:t>den.kbr@mail.ru</a:t>
            </a:r>
            <a:endParaRPr lang="ru-RU" sz="14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9" name="Рисунок 18">
            <a:hlinkClick r:id="rId17"/>
            <a:extLst>
              <a:ext uri="{FF2B5EF4-FFF2-40B4-BE49-F238E27FC236}">
                <a16:creationId xmlns:a16="http://schemas.microsoft.com/office/drawing/2014/main" id="{9A56FEE5-3AC8-0E37-9FEE-6099322B19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77847" y="5297114"/>
            <a:ext cx="385200" cy="385200"/>
          </a:xfrm>
          <a:prstGeom prst="rect">
            <a:avLst/>
          </a:prstGeom>
        </p:spPr>
      </p:pic>
      <p:sp>
        <p:nvSpPr>
          <p:cNvPr id="28" name="Стрелка: вправо 27">
            <a:hlinkClick r:id="rId19" action="ppaction://hlinksldjump"/>
            <a:extLst>
              <a:ext uri="{FF2B5EF4-FFF2-40B4-BE49-F238E27FC236}">
                <a16:creationId xmlns:a16="http://schemas.microsoft.com/office/drawing/2014/main" id="{66812E96-A506-4106-0F57-3544A5028049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hlinkClick r:id="rId20"/>
            <a:extLst>
              <a:ext uri="{FF2B5EF4-FFF2-40B4-BE49-F238E27FC236}">
                <a16:creationId xmlns:a16="http://schemas.microsoft.com/office/drawing/2014/main" id="{46077E3B-F8A1-FAF7-25CF-F0CB8028C75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20213" y="743557"/>
            <a:ext cx="385200" cy="385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92A1A3-37FC-D5B1-C4C5-CF8DF74560E4}"/>
              </a:ext>
            </a:extLst>
          </p:cNvPr>
          <p:cNvSpPr txBox="1"/>
          <p:nvPr/>
        </p:nvSpPr>
        <p:spPr>
          <a:xfrm>
            <a:off x="10505413" y="775852"/>
            <a:ext cx="1582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github.com/denkbr</a:t>
            </a:r>
            <a:br>
              <a:rPr lang="ru-RU" sz="1100" b="1" dirty="0"/>
            </a:b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F93E795-4FFE-E798-2DCB-56A9658FCE9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073" y="38481"/>
            <a:ext cx="1166342" cy="10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9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01E22D-D847-6ED3-737C-397844A5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8" y="606915"/>
            <a:ext cx="11971663" cy="5542167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0A85FDE-67E6-FABB-9E86-A238A617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69" y="209319"/>
            <a:ext cx="11986351" cy="6477919"/>
          </a:xfrm>
        </p:spPr>
        <p:txBody>
          <a:bodyPr>
            <a:normAutofit/>
          </a:bodyPr>
          <a:lstStyle/>
          <a:p>
            <a:r>
              <a:rPr lang="ru-RU" sz="2000" b="1" dirty="0" err="1"/>
              <a:t>Майнд</a:t>
            </a:r>
            <a:r>
              <a:rPr lang="ru-RU" sz="2000" b="1" dirty="0"/>
              <a:t>-карта</a:t>
            </a:r>
            <a:r>
              <a:rPr lang="ru-RU" sz="1600" dirty="0"/>
              <a:t> </a:t>
            </a:r>
            <a:r>
              <a:rPr lang="ru-RU" sz="2000" b="1" dirty="0"/>
              <a:t>часть</a:t>
            </a:r>
            <a:r>
              <a:rPr lang="ru-RU" sz="1600" dirty="0"/>
              <a:t> </a:t>
            </a:r>
            <a:r>
              <a:rPr lang="ru-RU" sz="2000" b="1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677A8-9244-EF89-EB65-D277680429FA}"/>
              </a:ext>
            </a:extLst>
          </p:cNvPr>
          <p:cNvSpPr txBox="1"/>
          <p:nvPr/>
        </p:nvSpPr>
        <p:spPr>
          <a:xfrm>
            <a:off x="11692984" y="223021"/>
            <a:ext cx="5400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 smtClean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4</a:t>
            </a:fld>
            <a:endParaRPr lang="ru-RU" sz="2000" dirty="0"/>
          </a:p>
        </p:txBody>
      </p:sp>
      <p:sp>
        <p:nvSpPr>
          <p:cNvPr id="6" name="Стрелка: вправо 5">
            <a:hlinkClick r:id="rId3" action="ppaction://hlinksldjump"/>
            <a:extLst>
              <a:ext uri="{FF2B5EF4-FFF2-40B4-BE49-F238E27FC236}">
                <a16:creationId xmlns:a16="http://schemas.microsoft.com/office/drawing/2014/main" id="{69156C7A-E50E-864F-E833-26D75FB079AF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498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6E81DE-CAAA-A3DA-1BE6-6ED2CC3F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8" y="708962"/>
            <a:ext cx="11876183" cy="5299160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0A85FDE-67E6-FABB-9E86-A238A617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69" y="209319"/>
            <a:ext cx="11986351" cy="6477919"/>
          </a:xfrm>
        </p:spPr>
        <p:txBody>
          <a:bodyPr>
            <a:normAutofit/>
          </a:bodyPr>
          <a:lstStyle/>
          <a:p>
            <a:r>
              <a:rPr lang="ru-RU" sz="2000" b="1" dirty="0" err="1"/>
              <a:t>Майнд</a:t>
            </a:r>
            <a:r>
              <a:rPr lang="ru-RU" sz="2000" b="1" dirty="0"/>
              <a:t>-карта часть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64B90-4C1D-0E28-B1D9-F11CFB1578C5}"/>
              </a:ext>
            </a:extLst>
          </p:cNvPr>
          <p:cNvSpPr txBox="1"/>
          <p:nvPr/>
        </p:nvSpPr>
        <p:spPr>
          <a:xfrm>
            <a:off x="11704134" y="209348"/>
            <a:ext cx="540000" cy="39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 smtClean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5</a:t>
            </a:fld>
            <a:endParaRPr lang="ru-RU" sz="2000" dirty="0"/>
          </a:p>
        </p:txBody>
      </p:sp>
      <p:sp>
        <p:nvSpPr>
          <p:cNvPr id="6" name="Стрелка: вправо 5">
            <a:hlinkClick r:id="rId3" action="ppaction://hlinksldjump"/>
            <a:extLst>
              <a:ext uri="{FF2B5EF4-FFF2-40B4-BE49-F238E27FC236}">
                <a16:creationId xmlns:a16="http://schemas.microsoft.com/office/drawing/2014/main" id="{578AA785-2BA5-2B6D-4D4E-E1FA99BF397C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68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0A85FDE-67E6-FABB-9E86-A238A617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69" y="209319"/>
            <a:ext cx="11986351" cy="6477919"/>
          </a:xfrm>
        </p:spPr>
        <p:txBody>
          <a:bodyPr>
            <a:normAutofit/>
          </a:bodyPr>
          <a:lstStyle/>
          <a:p>
            <a:r>
              <a:rPr lang="ru-RU" sz="2000" b="1" dirty="0" err="1"/>
              <a:t>Майнд</a:t>
            </a:r>
            <a:r>
              <a:rPr lang="ru-RU" sz="2000" b="1" dirty="0"/>
              <a:t>-карта часть 3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1B73EB-D5E5-9BE6-1DE9-02036418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8" y="1383177"/>
            <a:ext cx="11876183" cy="3985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C24F2-15E2-155D-48C4-0F300E520309}"/>
              </a:ext>
            </a:extLst>
          </p:cNvPr>
          <p:cNvSpPr txBox="1"/>
          <p:nvPr/>
        </p:nvSpPr>
        <p:spPr>
          <a:xfrm>
            <a:off x="11704135" y="211870"/>
            <a:ext cx="487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 smtClean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6</a:t>
            </a:fld>
            <a:endParaRPr lang="ru-RU" sz="2000" dirty="0"/>
          </a:p>
        </p:txBody>
      </p:sp>
      <p:sp>
        <p:nvSpPr>
          <p:cNvPr id="6" name="Стрелка: вправо 5">
            <a:hlinkClick r:id="rId3" action="ppaction://hlinksldjump"/>
            <a:extLst>
              <a:ext uri="{FF2B5EF4-FFF2-40B4-BE49-F238E27FC236}">
                <a16:creationId xmlns:a16="http://schemas.microsoft.com/office/drawing/2014/main" id="{D087D7D2-108E-8040-894A-8F66E6ACCF83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54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f7c4f354_0_6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0905781" cy="46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b="1" dirty="0"/>
              <a:t>Практическое задание № 2. Виды тестирования платформы </a:t>
            </a:r>
            <a:r>
              <a:rPr lang="en-US" sz="2400" b="1" dirty="0"/>
              <a:t>bumbleby.ru (</a:t>
            </a:r>
            <a:r>
              <a:rPr lang="en-US" sz="2400" b="1" dirty="0" err="1"/>
              <a:t>qa.neap.site</a:t>
            </a:r>
            <a:r>
              <a:rPr lang="en-US" sz="2400" b="1" dirty="0"/>
              <a:t>)</a:t>
            </a:r>
            <a:endParaRPr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0ECE48-D5A8-BEF4-8C65-F66A6811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24" y="829752"/>
            <a:ext cx="4266838" cy="5832187"/>
          </a:xfrm>
          <a:prstGeom prst="rect">
            <a:avLst/>
          </a:prstGeom>
        </p:spPr>
      </p:pic>
      <p:sp>
        <p:nvSpPr>
          <p:cNvPr id="207" name="Google Shape;207;g12ef7c4f354_0_6"/>
          <p:cNvSpPr txBox="1">
            <a:spLocks noGrp="1"/>
          </p:cNvSpPr>
          <p:nvPr>
            <p:ph type="body" idx="1"/>
          </p:nvPr>
        </p:nvSpPr>
        <p:spPr>
          <a:xfrm>
            <a:off x="448020" y="826265"/>
            <a:ext cx="11494264" cy="566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2000" b="1" dirty="0" err="1"/>
              <a:t>Майнд</a:t>
            </a:r>
            <a:r>
              <a:rPr lang="ru-RU" sz="2000" b="1" dirty="0"/>
              <a:t>-карта общая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AB30A-637F-24E4-A529-E6555CD9EDEB}"/>
              </a:ext>
            </a:extLst>
          </p:cNvPr>
          <p:cNvSpPr txBox="1"/>
          <p:nvPr/>
        </p:nvSpPr>
        <p:spPr>
          <a:xfrm>
            <a:off x="11715287" y="211869"/>
            <a:ext cx="476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 smtClean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7</a:t>
            </a:fld>
            <a:endParaRPr lang="ru-RU" sz="2000" dirty="0"/>
          </a:p>
        </p:txBody>
      </p:sp>
      <p:sp>
        <p:nvSpPr>
          <p:cNvPr id="7" name="Стрелка: вправо 6">
            <a:hlinkClick r:id="rId4" action="ppaction://hlinksldjump"/>
            <a:extLst>
              <a:ext uri="{FF2B5EF4-FFF2-40B4-BE49-F238E27FC236}">
                <a16:creationId xmlns:a16="http://schemas.microsoft.com/office/drawing/2014/main" id="{6A2D5B3D-6C1E-D23D-5A63-47A0459A6815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04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731E49-7CE2-1990-06EF-F3D1CF35C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" y="209319"/>
            <a:ext cx="11971662" cy="6439362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0A85FDE-67E6-FABB-9E86-A238A617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69" y="209319"/>
            <a:ext cx="11986351" cy="6477919"/>
          </a:xfrm>
        </p:spPr>
        <p:txBody>
          <a:bodyPr>
            <a:normAutofit/>
          </a:bodyPr>
          <a:lstStyle/>
          <a:p>
            <a:r>
              <a:rPr lang="ru-RU" sz="2000" b="1" dirty="0" err="1"/>
              <a:t>Майнд</a:t>
            </a:r>
            <a:r>
              <a:rPr lang="ru-RU" sz="2000" b="1" dirty="0"/>
              <a:t>-карта часть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E1AFC-0ACA-8CB2-9C74-EB32CC1158E4}"/>
              </a:ext>
            </a:extLst>
          </p:cNvPr>
          <p:cNvSpPr txBox="1"/>
          <p:nvPr/>
        </p:nvSpPr>
        <p:spPr>
          <a:xfrm>
            <a:off x="11697629" y="209319"/>
            <a:ext cx="494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 smtClean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8</a:t>
            </a:fld>
            <a:endParaRPr lang="ru-RU" sz="2000" dirty="0"/>
          </a:p>
        </p:txBody>
      </p:sp>
      <p:sp>
        <p:nvSpPr>
          <p:cNvPr id="7" name="Стрелка: вправо 6">
            <a:hlinkClick r:id="rId4" action="ppaction://hlinksldjump"/>
            <a:extLst>
              <a:ext uri="{FF2B5EF4-FFF2-40B4-BE49-F238E27FC236}">
                <a16:creationId xmlns:a16="http://schemas.microsoft.com/office/drawing/2014/main" id="{6D414957-4EAA-9AB8-ED28-62E6AD1FE2C3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84030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5272F4-54C5-D07E-A1DB-AFC417C2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85" y="103854"/>
            <a:ext cx="10355855" cy="6477919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10A85FDE-67E6-FABB-9E86-A238A617F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69" y="209319"/>
            <a:ext cx="11986351" cy="6477919"/>
          </a:xfrm>
        </p:spPr>
        <p:txBody>
          <a:bodyPr>
            <a:normAutofit/>
          </a:bodyPr>
          <a:lstStyle/>
          <a:p>
            <a:r>
              <a:rPr lang="ru-RU" sz="2000" b="1" dirty="0" err="1"/>
              <a:t>Майнд</a:t>
            </a:r>
            <a:r>
              <a:rPr lang="ru-RU" sz="2000" b="1" dirty="0"/>
              <a:t>-карта часть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1E964-4460-370A-32D6-783496C12CAC}"/>
              </a:ext>
            </a:extLst>
          </p:cNvPr>
          <p:cNvSpPr txBox="1"/>
          <p:nvPr/>
        </p:nvSpPr>
        <p:spPr>
          <a:xfrm>
            <a:off x="11731084" y="206766"/>
            <a:ext cx="460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ru-RU" sz="2000" b="1" smtClean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pPr/>
              <a:t>9</a:t>
            </a:fld>
            <a:endParaRPr lang="ru-RU" sz="2000" dirty="0"/>
          </a:p>
        </p:txBody>
      </p:sp>
      <p:sp>
        <p:nvSpPr>
          <p:cNvPr id="6" name="Стрелка: вправо 5">
            <a:hlinkClick r:id="rId3" action="ppaction://hlinksldjump"/>
            <a:extLst>
              <a:ext uri="{FF2B5EF4-FFF2-40B4-BE49-F238E27FC236}">
                <a16:creationId xmlns:a16="http://schemas.microsoft.com/office/drawing/2014/main" id="{E5583437-D0CA-926A-FB7E-3AD0BBE84D40}"/>
              </a:ext>
            </a:extLst>
          </p:cNvPr>
          <p:cNvSpPr/>
          <p:nvPr/>
        </p:nvSpPr>
        <p:spPr>
          <a:xfrm rot="16200000">
            <a:off x="11604932" y="6441"/>
            <a:ext cx="552888" cy="540000"/>
          </a:xfrm>
          <a:prstGeom prst="rightArrow">
            <a:avLst>
              <a:gd name="adj1" fmla="val 65752"/>
              <a:gd name="adj2" fmla="val 590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6081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Другая 13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3052EF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796</Words>
  <Application>Microsoft Office PowerPoint</Application>
  <PresentationFormat>Широкоэкранный</PresentationFormat>
  <Paragraphs>173</Paragraphs>
  <Slides>36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36</vt:i4>
      </vt:variant>
    </vt:vector>
  </HeadingPairs>
  <TitlesOfParts>
    <vt:vector size="46" baseType="lpstr">
      <vt:lpstr>Arial Black</vt:lpstr>
      <vt:lpstr>Segoe UI</vt:lpstr>
      <vt:lpstr>Arial</vt:lpstr>
      <vt:lpstr>Calibri</vt:lpstr>
      <vt:lpstr>Montserrat Medium</vt:lpstr>
      <vt:lpstr>Calibri Light</vt:lpstr>
      <vt:lpstr>Montserrat</vt:lpstr>
      <vt:lpstr>Wingdings</vt:lpstr>
      <vt:lpstr>Тема Office</vt:lpstr>
      <vt:lpstr>Тема Office</vt:lpstr>
      <vt:lpstr>Презентация PowerPoint</vt:lpstr>
      <vt:lpstr>Содержание:</vt:lpstr>
      <vt:lpstr>Практическое задание № 1. Входные данные для тестирования bumbleby.ru (qa.neap.site)</vt:lpstr>
      <vt:lpstr>Презентация PowerPoint</vt:lpstr>
      <vt:lpstr>Презентация PowerPoint</vt:lpstr>
      <vt:lpstr>Презентация PowerPoint</vt:lpstr>
      <vt:lpstr>Практическое задание № 2. Виды тестирования платформы bumbleby.ru (qa.neap.site)</vt:lpstr>
      <vt:lpstr>Презентация PowerPoint</vt:lpstr>
      <vt:lpstr>Презентация PowerPoint</vt:lpstr>
      <vt:lpstr>Презентация PowerPoint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3. Тестовая документация платформы bumbleby.ru (qa.neap.site)</vt:lpstr>
      <vt:lpstr>Практическое задание № 4. Виды тестирования платформы bumbleby.ru (qa.neap.site)</vt:lpstr>
      <vt:lpstr>Практическое задание № 5. Инструменты автоматизации</vt:lpstr>
      <vt:lpstr>Практическое задание № 5. Инструменты автоматизации</vt:lpstr>
      <vt:lpstr>Практическое задание № 5. Инструменты автоматизации</vt:lpstr>
      <vt:lpstr>Заключение:</vt:lpstr>
      <vt:lpstr>                Ссылки на практические работы: 1. Практическое задание № 1. Входные данные для тестирования bumbleby.ru  2. Практическое задание № 2. Виды тестирования платформы bumbleby.ru  3. Практическое задание № 3. Тестовая документация платформы bumbleby.ru  4. Практическое задание № 4. Виды тестирования платформы bumbleby.ru 5. Практическое задание № 5. Инструменты автоматизации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Denis Belousov</cp:lastModifiedBy>
  <cp:revision>17</cp:revision>
  <dcterms:created xsi:type="dcterms:W3CDTF">2021-04-07T09:04:13Z</dcterms:created>
  <dcterms:modified xsi:type="dcterms:W3CDTF">2022-07-14T18:37:40Z</dcterms:modified>
</cp:coreProperties>
</file>